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Helvetica World" charset="1" panose="020B0500040000020004"/>
      <p:regular r:id="rId40"/>
    </p:embeddedFont>
    <p:embeddedFont>
      <p:font typeface="Helvetica World Bold" charset="1" panose="020B0800040000020004"/>
      <p:regular r:id="rId41"/>
    </p:embeddedFont>
    <p:embeddedFont>
      <p:font typeface="Arapey Bold" charset="1" panose="02000000000000000000"/>
      <p:regular r:id="rId42"/>
    </p:embeddedFont>
    <p:embeddedFont>
      <p:font typeface="Helvetica World Italics" charset="1" panose="020B0500040000090004"/>
      <p:regular r:id="rId43"/>
    </p:embeddedFont>
    <p:embeddedFont>
      <p:font typeface="Open Sans" charset="1" panose="020B0606030504020204"/>
      <p:regular r:id="rId44"/>
    </p:embeddedFont>
    <p:embeddedFont>
      <p:font typeface="Open Sans Bold" charset="1" panose="020B0806030504020204"/>
      <p:regular r:id="rId45"/>
    </p:embeddedFont>
    <p:embeddedFont>
      <p:font typeface="Helvetica World Bold Italics" charset="1" panose="020B0800040000090004"/>
      <p:regular r:id="rId46"/>
    </p:embeddedFont>
    <p:embeddedFont>
      <p:font typeface="Arimo" charset="1" panose="020B06040202020202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jpeg" Type="http://schemas.openxmlformats.org/officeDocument/2006/relationships/image"/><Relationship Id="rId4" Target="../media/image3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 Id="rId7" Target="../media/image55.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2358"/>
            <a:ext cx="17773650" cy="9815008"/>
            <a:chOff x="0" y="0"/>
            <a:chExt cx="2753603" cy="1520602"/>
          </a:xfrm>
        </p:grpSpPr>
        <p:sp>
          <p:nvSpPr>
            <p:cNvPr name="Freeform 3" id="3"/>
            <p:cNvSpPr/>
            <p:nvPr/>
          </p:nvSpPr>
          <p:spPr>
            <a:xfrm flipH="false" flipV="false" rot="0">
              <a:off x="0" y="0"/>
              <a:ext cx="2753603" cy="1520602"/>
            </a:xfrm>
            <a:custGeom>
              <a:avLst/>
              <a:gdLst/>
              <a:ahLst/>
              <a:cxnLst/>
              <a:rect r="r" b="b" t="t" l="l"/>
              <a:pathLst>
                <a:path h="1520602" w="2753603">
                  <a:moveTo>
                    <a:pt x="0" y="0"/>
                  </a:moveTo>
                  <a:lnTo>
                    <a:pt x="2753603" y="0"/>
                  </a:lnTo>
                  <a:lnTo>
                    <a:pt x="2753603" y="1520602"/>
                  </a:lnTo>
                  <a:lnTo>
                    <a:pt x="0" y="1520602"/>
                  </a:lnTo>
                  <a:close/>
                </a:path>
              </a:pathLst>
            </a:custGeom>
            <a:blipFill>
              <a:blip r:embed="rId2"/>
              <a:stretch>
                <a:fillRect l="-631" t="0" r="-10368" b="0"/>
              </a:stretch>
            </a:blipFill>
          </p:spPr>
        </p:sp>
      </p:grpSp>
      <p:sp>
        <p:nvSpPr>
          <p:cNvPr name="AutoShape 4" id="4"/>
          <p:cNvSpPr/>
          <p:nvPr/>
        </p:nvSpPr>
        <p:spPr>
          <a:xfrm>
            <a:off x="10117278" y="5129213"/>
            <a:ext cx="8170722"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8644982" y="2953809"/>
            <a:ext cx="10040128" cy="4350806"/>
          </a:xfrm>
          <a:custGeom>
            <a:avLst/>
            <a:gdLst/>
            <a:ahLst/>
            <a:cxnLst/>
            <a:rect r="r" b="b" t="t" l="l"/>
            <a:pathLst>
              <a:path h="4350806" w="10040128">
                <a:moveTo>
                  <a:pt x="0" y="0"/>
                </a:moveTo>
                <a:lnTo>
                  <a:pt x="10040128" y="0"/>
                </a:lnTo>
                <a:lnTo>
                  <a:pt x="10040128" y="4350807"/>
                </a:lnTo>
                <a:lnTo>
                  <a:pt x="0" y="4350807"/>
                </a:lnTo>
                <a:lnTo>
                  <a:pt x="0" y="0"/>
                </a:lnTo>
                <a:close/>
              </a:path>
            </a:pathLst>
          </a:custGeom>
          <a:blipFill>
            <a:blip r:embed="rId3"/>
            <a:stretch>
              <a:fillRect l="0" t="-34821" r="0" b="-949"/>
            </a:stretch>
          </a:blipFill>
        </p:spPr>
      </p:sp>
      <p:grpSp>
        <p:nvGrpSpPr>
          <p:cNvPr name="Group 6" id="6"/>
          <p:cNvGrpSpPr/>
          <p:nvPr/>
        </p:nvGrpSpPr>
        <p:grpSpPr>
          <a:xfrm rot="0">
            <a:off x="8872497" y="2922878"/>
            <a:ext cx="9415503" cy="4102928"/>
            <a:chOff x="0" y="0"/>
            <a:chExt cx="2479803" cy="1080606"/>
          </a:xfrm>
        </p:grpSpPr>
        <p:sp>
          <p:nvSpPr>
            <p:cNvPr name="Freeform 7" id="7"/>
            <p:cNvSpPr/>
            <p:nvPr/>
          </p:nvSpPr>
          <p:spPr>
            <a:xfrm flipH="false" flipV="false" rot="0">
              <a:off x="0" y="0"/>
              <a:ext cx="2479803" cy="1080607"/>
            </a:xfrm>
            <a:custGeom>
              <a:avLst/>
              <a:gdLst/>
              <a:ahLst/>
              <a:cxnLst/>
              <a:rect r="r" b="b" t="t" l="l"/>
              <a:pathLst>
                <a:path h="1080607" w="2479803">
                  <a:moveTo>
                    <a:pt x="4111" y="0"/>
                  </a:moveTo>
                  <a:lnTo>
                    <a:pt x="2475692" y="0"/>
                  </a:lnTo>
                  <a:cubicBezTo>
                    <a:pt x="2476783" y="0"/>
                    <a:pt x="2477828" y="433"/>
                    <a:pt x="2478599" y="1204"/>
                  </a:cubicBezTo>
                  <a:cubicBezTo>
                    <a:pt x="2479370" y="1975"/>
                    <a:pt x="2479803" y="3021"/>
                    <a:pt x="2479803" y="4111"/>
                  </a:cubicBezTo>
                  <a:lnTo>
                    <a:pt x="2479803" y="1076495"/>
                  </a:lnTo>
                  <a:cubicBezTo>
                    <a:pt x="2479803" y="1077586"/>
                    <a:pt x="2479370" y="1078631"/>
                    <a:pt x="2478599" y="1079402"/>
                  </a:cubicBezTo>
                  <a:cubicBezTo>
                    <a:pt x="2477828" y="1080173"/>
                    <a:pt x="2476783" y="1080607"/>
                    <a:pt x="2475692" y="1080607"/>
                  </a:cubicBezTo>
                  <a:lnTo>
                    <a:pt x="4111" y="1080607"/>
                  </a:lnTo>
                  <a:cubicBezTo>
                    <a:pt x="3021" y="1080607"/>
                    <a:pt x="1975" y="1080173"/>
                    <a:pt x="1204" y="1079402"/>
                  </a:cubicBezTo>
                  <a:cubicBezTo>
                    <a:pt x="433" y="1078631"/>
                    <a:pt x="0" y="1077586"/>
                    <a:pt x="0" y="1076495"/>
                  </a:cubicBezTo>
                  <a:lnTo>
                    <a:pt x="0" y="4111"/>
                  </a:lnTo>
                  <a:cubicBezTo>
                    <a:pt x="0" y="3021"/>
                    <a:pt x="433" y="1975"/>
                    <a:pt x="1204" y="1204"/>
                  </a:cubicBezTo>
                  <a:cubicBezTo>
                    <a:pt x="1975" y="433"/>
                    <a:pt x="3021" y="0"/>
                    <a:pt x="4111" y="0"/>
                  </a:cubicBezTo>
                  <a:close/>
                </a:path>
              </a:pathLst>
            </a:custGeom>
            <a:solidFill>
              <a:srgbClr val="DADFDD"/>
            </a:solidFill>
          </p:spPr>
        </p:sp>
        <p:sp>
          <p:nvSpPr>
            <p:cNvPr name="TextBox 8" id="8"/>
            <p:cNvSpPr txBox="true"/>
            <p:nvPr/>
          </p:nvSpPr>
          <p:spPr>
            <a:xfrm>
              <a:off x="0" y="-38100"/>
              <a:ext cx="2479803" cy="1118706"/>
            </a:xfrm>
            <a:prstGeom prst="rect">
              <a:avLst/>
            </a:prstGeom>
          </p:spPr>
          <p:txBody>
            <a:bodyPr anchor="ctr" rtlCol="false" tIns="50800" lIns="50800" bIns="50800" rIns="50800"/>
            <a:lstStyle/>
            <a:p>
              <a:pPr algn="ctr">
                <a:lnSpc>
                  <a:spcPts val="2660"/>
                </a:lnSpc>
              </a:pPr>
            </a:p>
          </p:txBody>
        </p:sp>
      </p:grpSp>
      <p:sp>
        <p:nvSpPr>
          <p:cNvPr name="AutoShape 9" id="9"/>
          <p:cNvSpPr/>
          <p:nvPr/>
        </p:nvSpPr>
        <p:spPr>
          <a:xfrm>
            <a:off x="8964458" y="5313605"/>
            <a:ext cx="3015389" cy="0"/>
          </a:xfrm>
          <a:prstGeom prst="line">
            <a:avLst/>
          </a:prstGeom>
          <a:ln cap="flat" w="28575">
            <a:solidFill>
              <a:srgbClr val="000000"/>
            </a:solidFill>
            <a:prstDash val="solid"/>
            <a:headEnd type="none" len="sm" w="sm"/>
            <a:tailEnd type="none" len="sm" w="sm"/>
          </a:ln>
        </p:spPr>
      </p:sp>
      <p:sp>
        <p:nvSpPr>
          <p:cNvPr name="AutoShape 10" id="10"/>
          <p:cNvSpPr/>
          <p:nvPr/>
        </p:nvSpPr>
        <p:spPr>
          <a:xfrm>
            <a:off x="14866930" y="5299318"/>
            <a:ext cx="3015389" cy="0"/>
          </a:xfrm>
          <a:prstGeom prst="line">
            <a:avLst/>
          </a:prstGeom>
          <a:ln cap="flat" w="28575">
            <a:solidFill>
              <a:srgbClr val="000000"/>
            </a:solidFill>
            <a:prstDash val="solid"/>
            <a:headEnd type="none" len="sm" w="sm"/>
            <a:tailEnd type="none" len="sm" w="sm"/>
          </a:ln>
        </p:spPr>
      </p:sp>
      <p:grpSp>
        <p:nvGrpSpPr>
          <p:cNvPr name="Group 11" id="11"/>
          <p:cNvGrpSpPr/>
          <p:nvPr/>
        </p:nvGrpSpPr>
        <p:grpSpPr>
          <a:xfrm rot="0">
            <a:off x="16488007" y="-42358"/>
            <a:ext cx="1842351" cy="184235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1011" y="0"/>
                  </a:moveTo>
                  <a:lnTo>
                    <a:pt x="791789" y="0"/>
                  </a:lnTo>
                  <a:cubicBezTo>
                    <a:pt x="797361" y="0"/>
                    <a:pt x="802706" y="2214"/>
                    <a:pt x="806646" y="6154"/>
                  </a:cubicBezTo>
                  <a:cubicBezTo>
                    <a:pt x="810586" y="10094"/>
                    <a:pt x="812800" y="15439"/>
                    <a:pt x="812800" y="21011"/>
                  </a:cubicBezTo>
                  <a:lnTo>
                    <a:pt x="812800" y="791789"/>
                  </a:lnTo>
                  <a:cubicBezTo>
                    <a:pt x="812800" y="797361"/>
                    <a:pt x="810586" y="802706"/>
                    <a:pt x="806646" y="806646"/>
                  </a:cubicBezTo>
                  <a:cubicBezTo>
                    <a:pt x="802706" y="810586"/>
                    <a:pt x="797361" y="812800"/>
                    <a:pt x="791789" y="812800"/>
                  </a:cubicBezTo>
                  <a:lnTo>
                    <a:pt x="21011" y="812800"/>
                  </a:lnTo>
                  <a:cubicBezTo>
                    <a:pt x="15439" y="812800"/>
                    <a:pt x="10094" y="810586"/>
                    <a:pt x="6154" y="806646"/>
                  </a:cubicBezTo>
                  <a:cubicBezTo>
                    <a:pt x="2214" y="802706"/>
                    <a:pt x="0" y="797361"/>
                    <a:pt x="0" y="791789"/>
                  </a:cubicBezTo>
                  <a:lnTo>
                    <a:pt x="0" y="21011"/>
                  </a:lnTo>
                  <a:cubicBezTo>
                    <a:pt x="0" y="15439"/>
                    <a:pt x="2214" y="10094"/>
                    <a:pt x="6154" y="6154"/>
                  </a:cubicBezTo>
                  <a:cubicBezTo>
                    <a:pt x="10094" y="2214"/>
                    <a:pt x="15439" y="0"/>
                    <a:pt x="21011" y="0"/>
                  </a:cubicBezTo>
                  <a:close/>
                </a:path>
              </a:pathLst>
            </a:custGeom>
            <a:solidFill>
              <a:srgbClr val="2E4033"/>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4" id="14"/>
          <p:cNvSpPr/>
          <p:nvPr/>
        </p:nvSpPr>
        <p:spPr>
          <a:xfrm flipH="false" flipV="false" rot="0">
            <a:off x="16018457" y="7828491"/>
            <a:ext cx="1485770" cy="1768189"/>
          </a:xfrm>
          <a:custGeom>
            <a:avLst/>
            <a:gdLst/>
            <a:ahLst/>
            <a:cxnLst/>
            <a:rect r="r" b="b" t="t" l="l"/>
            <a:pathLst>
              <a:path h="1768189" w="1485770">
                <a:moveTo>
                  <a:pt x="0" y="0"/>
                </a:moveTo>
                <a:lnTo>
                  <a:pt x="1485770" y="0"/>
                </a:lnTo>
                <a:lnTo>
                  <a:pt x="1485770" y="1768189"/>
                </a:lnTo>
                <a:lnTo>
                  <a:pt x="0" y="1768189"/>
                </a:lnTo>
                <a:lnTo>
                  <a:pt x="0" y="0"/>
                </a:lnTo>
                <a:close/>
              </a:path>
            </a:pathLst>
          </a:custGeom>
          <a:blipFill>
            <a:blip r:embed="rId4"/>
            <a:stretch>
              <a:fillRect l="0" t="0" r="0" b="0"/>
            </a:stretch>
          </a:blipFill>
        </p:spPr>
      </p:sp>
      <p:sp>
        <p:nvSpPr>
          <p:cNvPr name="Freeform 15" id="15"/>
          <p:cNvSpPr/>
          <p:nvPr/>
        </p:nvSpPr>
        <p:spPr>
          <a:xfrm flipH="false" flipV="false" rot="0">
            <a:off x="16488007" y="-42358"/>
            <a:ext cx="1799993" cy="1842351"/>
          </a:xfrm>
          <a:custGeom>
            <a:avLst/>
            <a:gdLst/>
            <a:ahLst/>
            <a:cxnLst/>
            <a:rect r="r" b="b" t="t" l="l"/>
            <a:pathLst>
              <a:path h="1842351" w="1799993">
                <a:moveTo>
                  <a:pt x="0" y="0"/>
                </a:moveTo>
                <a:lnTo>
                  <a:pt x="1799993" y="0"/>
                </a:lnTo>
                <a:lnTo>
                  <a:pt x="1799993" y="1842351"/>
                </a:lnTo>
                <a:lnTo>
                  <a:pt x="0" y="1842351"/>
                </a:lnTo>
                <a:lnTo>
                  <a:pt x="0" y="0"/>
                </a:lnTo>
                <a:close/>
              </a:path>
            </a:pathLst>
          </a:custGeom>
          <a:blipFill>
            <a:blip r:embed="rId5"/>
            <a:stretch>
              <a:fillRect l="-7584" t="0" r="-5090" b="0"/>
            </a:stretch>
          </a:blipFill>
        </p:spPr>
      </p:sp>
      <p:sp>
        <p:nvSpPr>
          <p:cNvPr name="TextBox 16" id="16"/>
          <p:cNvSpPr txBox="true"/>
          <p:nvPr/>
        </p:nvSpPr>
        <p:spPr>
          <a:xfrm rot="0">
            <a:off x="12117182" y="5010025"/>
            <a:ext cx="2616398" cy="521436"/>
          </a:xfrm>
          <a:prstGeom prst="rect">
            <a:avLst/>
          </a:prstGeom>
        </p:spPr>
        <p:txBody>
          <a:bodyPr anchor="t" rtlCol="false" tIns="0" lIns="0" bIns="0" rIns="0">
            <a:spAutoFit/>
          </a:bodyPr>
          <a:lstStyle/>
          <a:p>
            <a:pPr algn="ctr">
              <a:lnSpc>
                <a:spcPts val="4334"/>
              </a:lnSpc>
            </a:pPr>
            <a:r>
              <a:rPr lang="en-US" sz="3096" spc="489">
                <a:solidFill>
                  <a:srgbClr val="000000"/>
                </a:solidFill>
                <a:latin typeface="Helvetica World"/>
                <a:ea typeface="Helvetica World"/>
                <a:cs typeface="Helvetica World"/>
                <a:sym typeface="Helvetica World"/>
              </a:rPr>
              <a:t>04/07/2025</a:t>
            </a:r>
          </a:p>
        </p:txBody>
      </p:sp>
      <p:sp>
        <p:nvSpPr>
          <p:cNvPr name="TextBox 17" id="17"/>
          <p:cNvSpPr txBox="true"/>
          <p:nvPr/>
        </p:nvSpPr>
        <p:spPr>
          <a:xfrm rot="0">
            <a:off x="8964458" y="2868084"/>
            <a:ext cx="9401175" cy="2094768"/>
          </a:xfrm>
          <a:prstGeom prst="rect">
            <a:avLst/>
          </a:prstGeom>
        </p:spPr>
        <p:txBody>
          <a:bodyPr anchor="t" rtlCol="false" tIns="0" lIns="0" bIns="0" rIns="0">
            <a:spAutoFit/>
          </a:bodyPr>
          <a:lstStyle/>
          <a:p>
            <a:pPr algn="ctr">
              <a:lnSpc>
                <a:spcPts val="8440"/>
              </a:lnSpc>
            </a:pPr>
            <a:r>
              <a:rPr lang="en-US" sz="6028" spc="-144">
                <a:solidFill>
                  <a:srgbClr val="000000"/>
                </a:solidFill>
                <a:latin typeface="Helvetica World"/>
                <a:ea typeface="Helvetica World"/>
                <a:cs typeface="Helvetica World"/>
                <a:sym typeface="Helvetica World"/>
              </a:rPr>
              <a:t>PROJET DE DEVELOPPEMENT</a:t>
            </a:r>
          </a:p>
        </p:txBody>
      </p:sp>
      <p:sp>
        <p:nvSpPr>
          <p:cNvPr name="TextBox 18" id="18"/>
          <p:cNvSpPr txBox="true"/>
          <p:nvPr/>
        </p:nvSpPr>
        <p:spPr>
          <a:xfrm rot="0">
            <a:off x="9547221" y="5779111"/>
            <a:ext cx="8133585" cy="567156"/>
          </a:xfrm>
          <a:prstGeom prst="rect">
            <a:avLst/>
          </a:prstGeom>
        </p:spPr>
        <p:txBody>
          <a:bodyPr anchor="t" rtlCol="false" tIns="0" lIns="0" bIns="0" rIns="0">
            <a:spAutoFit/>
          </a:bodyPr>
          <a:lstStyle/>
          <a:p>
            <a:pPr algn="ctr">
              <a:lnSpc>
                <a:spcPts val="4334"/>
              </a:lnSpc>
            </a:pPr>
            <a:r>
              <a:rPr lang="en-US" b="true" sz="3096" spc="275">
                <a:solidFill>
                  <a:srgbClr val="000000"/>
                </a:solidFill>
                <a:latin typeface="Helvetica World Bold"/>
                <a:ea typeface="Helvetica World Bold"/>
                <a:cs typeface="Helvetica World Bold"/>
                <a:sym typeface="Helvetica World Bold"/>
              </a:rPr>
              <a:t>EMARGEMENT</a:t>
            </a:r>
          </a:p>
        </p:txBody>
      </p:sp>
      <p:sp>
        <p:nvSpPr>
          <p:cNvPr name="TextBox 19" id="19"/>
          <p:cNvSpPr txBox="true"/>
          <p:nvPr/>
        </p:nvSpPr>
        <p:spPr>
          <a:xfrm rot="0">
            <a:off x="2700491" y="7977423"/>
            <a:ext cx="5944491" cy="2000553"/>
          </a:xfrm>
          <a:prstGeom prst="rect">
            <a:avLst/>
          </a:prstGeom>
        </p:spPr>
        <p:txBody>
          <a:bodyPr anchor="t" rtlCol="false" tIns="0" lIns="0" bIns="0" rIns="0">
            <a:spAutoFit/>
          </a:bodyPr>
          <a:lstStyle/>
          <a:p>
            <a:pPr algn="just">
              <a:lnSpc>
                <a:spcPts val="3190"/>
              </a:lnSpc>
            </a:pPr>
            <a:r>
              <a:rPr lang="en-US" sz="2473" spc="116">
                <a:solidFill>
                  <a:srgbClr val="000000"/>
                </a:solidFill>
                <a:latin typeface="Arapey Bold"/>
                <a:ea typeface="Arapey Bold"/>
                <a:cs typeface="Arapey Bold"/>
                <a:sym typeface="Arapey Bold"/>
              </a:rPr>
              <a:t>SIOUPARSAM Lionel</a:t>
            </a:r>
          </a:p>
          <a:p>
            <a:pPr algn="just">
              <a:lnSpc>
                <a:spcPts val="3190"/>
              </a:lnSpc>
            </a:pPr>
            <a:r>
              <a:rPr lang="en-US" sz="2473" spc="116">
                <a:solidFill>
                  <a:srgbClr val="000000"/>
                </a:solidFill>
                <a:latin typeface="Arapey Bold"/>
                <a:ea typeface="Arapey Bold"/>
                <a:cs typeface="Arapey Bold"/>
                <a:sym typeface="Arapey Bold"/>
              </a:rPr>
              <a:t>BERCION Loïc</a:t>
            </a:r>
          </a:p>
          <a:p>
            <a:pPr algn="just">
              <a:lnSpc>
                <a:spcPts val="3190"/>
              </a:lnSpc>
            </a:pPr>
            <a:r>
              <a:rPr lang="en-US" sz="2473" spc="116">
                <a:solidFill>
                  <a:srgbClr val="000000"/>
                </a:solidFill>
                <a:latin typeface="Arapey Bold"/>
                <a:ea typeface="Arapey Bold"/>
                <a:cs typeface="Arapey Bold"/>
                <a:sym typeface="Arapey Bold"/>
              </a:rPr>
              <a:t>HAGUY Jannick</a:t>
            </a:r>
          </a:p>
          <a:p>
            <a:pPr algn="just">
              <a:lnSpc>
                <a:spcPts val="3190"/>
              </a:lnSpc>
            </a:pPr>
            <a:r>
              <a:rPr lang="en-US" sz="2473" spc="116">
                <a:solidFill>
                  <a:srgbClr val="000000"/>
                </a:solidFill>
                <a:latin typeface="Arapey Bold"/>
                <a:ea typeface="Arapey Bold"/>
                <a:cs typeface="Arapey Bold"/>
                <a:sym typeface="Arapey Bold"/>
              </a:rPr>
              <a:t>CHEVALIER Jonathan</a:t>
            </a:r>
          </a:p>
          <a:p>
            <a:pPr algn="just">
              <a:lnSpc>
                <a:spcPts val="3190"/>
              </a:lnSpc>
            </a:pPr>
            <a:r>
              <a:rPr lang="en-US" sz="2473" spc="116">
                <a:solidFill>
                  <a:srgbClr val="000000"/>
                </a:solidFill>
                <a:latin typeface="Arapey Bold"/>
                <a:ea typeface="Arapey Bold"/>
                <a:cs typeface="Arapey Bold"/>
                <a:sym typeface="Arapey Bold"/>
              </a:rPr>
              <a:t>DOYON Thomas</a:t>
            </a:r>
          </a:p>
        </p:txBody>
      </p:sp>
      <p:sp>
        <p:nvSpPr>
          <p:cNvPr name="TextBox 20" id="20"/>
          <p:cNvSpPr txBox="true"/>
          <p:nvPr/>
        </p:nvSpPr>
        <p:spPr>
          <a:xfrm rot="0">
            <a:off x="11483476" y="5967247"/>
            <a:ext cx="496372" cy="353695"/>
          </a:xfrm>
          <a:prstGeom prst="rect">
            <a:avLst/>
          </a:prstGeom>
        </p:spPr>
        <p:txBody>
          <a:bodyPr anchor="t" rtlCol="false" tIns="0" lIns="0" bIns="0" rIns="0">
            <a:spAutoFit/>
          </a:bodyPr>
          <a:lstStyle/>
          <a:p>
            <a:pPr algn="ctr">
              <a:lnSpc>
                <a:spcPts val="2660"/>
              </a:lnSpc>
              <a:spcBef>
                <a:spcPct val="0"/>
              </a:spcBef>
            </a:pPr>
            <a:r>
              <a:rPr lang="en-US" sz="1900" i="true">
                <a:solidFill>
                  <a:srgbClr val="000000"/>
                </a:solidFill>
                <a:latin typeface="Helvetica World Italics"/>
                <a:ea typeface="Helvetica World Italics"/>
                <a:cs typeface="Helvetica World Italics"/>
                <a:sym typeface="Helvetica World Italics"/>
              </a:rPr>
              <a:t>sur l’</a:t>
            </a:r>
          </a:p>
        </p:txBody>
      </p:sp>
      <p:sp>
        <p:nvSpPr>
          <p:cNvPr name="TextBox 21" id="21"/>
          <p:cNvSpPr txBox="true"/>
          <p:nvPr/>
        </p:nvSpPr>
        <p:spPr>
          <a:xfrm rot="0">
            <a:off x="402627" y="8825934"/>
            <a:ext cx="2297864" cy="303530"/>
          </a:xfrm>
          <a:prstGeom prst="rect">
            <a:avLst/>
          </a:prstGeom>
        </p:spPr>
        <p:txBody>
          <a:bodyPr anchor="t" rtlCol="false" tIns="0" lIns="0" bIns="0" rIns="0">
            <a:spAutoFit/>
          </a:bodyPr>
          <a:lstStyle/>
          <a:p>
            <a:pPr algn="ctr">
              <a:lnSpc>
                <a:spcPts val="2380"/>
              </a:lnSpc>
              <a:spcBef>
                <a:spcPct val="0"/>
              </a:spcBef>
            </a:pPr>
            <a:r>
              <a:rPr lang="en-US" sz="1700" i="true">
                <a:solidFill>
                  <a:srgbClr val="000000"/>
                </a:solidFill>
                <a:latin typeface="Helvetica World Italics"/>
                <a:ea typeface="Helvetica World Italics"/>
                <a:cs typeface="Helvetica World Italics"/>
                <a:sym typeface="Helvetica World Italics"/>
              </a:rPr>
              <a:t>présenté par :</a:t>
            </a:r>
          </a:p>
        </p:txBody>
      </p:sp>
      <p:sp>
        <p:nvSpPr>
          <p:cNvPr name="TextBox 22" id="22"/>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51435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2243" y="0"/>
                  </a:moveTo>
                  <a:lnTo>
                    <a:pt x="4543416" y="0"/>
                  </a:lnTo>
                  <a:cubicBezTo>
                    <a:pt x="4544011" y="0"/>
                    <a:pt x="4544582" y="236"/>
                    <a:pt x="4545002" y="657"/>
                  </a:cubicBezTo>
                  <a:cubicBezTo>
                    <a:pt x="4545423" y="1078"/>
                    <a:pt x="4545659" y="1648"/>
                    <a:pt x="4545659" y="2243"/>
                  </a:cubicBezTo>
                  <a:lnTo>
                    <a:pt x="4545659" y="2436157"/>
                  </a:lnTo>
                  <a:cubicBezTo>
                    <a:pt x="4545659" y="2437396"/>
                    <a:pt x="4544655" y="2438400"/>
                    <a:pt x="4543416" y="2438400"/>
                  </a:cubicBezTo>
                  <a:lnTo>
                    <a:pt x="2243" y="2438400"/>
                  </a:lnTo>
                  <a:cubicBezTo>
                    <a:pt x="1648" y="2438400"/>
                    <a:pt x="1078" y="2438164"/>
                    <a:pt x="657" y="2437743"/>
                  </a:cubicBezTo>
                  <a:cubicBezTo>
                    <a:pt x="236" y="2437323"/>
                    <a:pt x="0" y="2436752"/>
                    <a:pt x="0" y="2436157"/>
                  </a:cubicBezTo>
                  <a:lnTo>
                    <a:pt x="0" y="2243"/>
                  </a:lnTo>
                  <a:cubicBezTo>
                    <a:pt x="0" y="1648"/>
                    <a:pt x="236" y="1078"/>
                    <a:pt x="657" y="657"/>
                  </a:cubicBezTo>
                  <a:cubicBezTo>
                    <a:pt x="1078" y="236"/>
                    <a:pt x="1648" y="0"/>
                    <a:pt x="2243" y="0"/>
                  </a:cubicBezTo>
                  <a:close/>
                </a:path>
              </a:pathLst>
            </a:custGeom>
            <a:solidFill>
              <a:srgbClr val="EAEEEC"/>
            </a:solidFill>
          </p:spPr>
        </p:sp>
        <p:sp>
          <p:nvSpPr>
            <p:cNvPr name="TextBox 4" id="4"/>
            <p:cNvSpPr txBox="true"/>
            <p:nvPr/>
          </p:nvSpPr>
          <p:spPr>
            <a:xfrm>
              <a:off x="0" y="-38100"/>
              <a:ext cx="4545659"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42358"/>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1066163" y="4047870"/>
            <a:ext cx="3209520" cy="5078340"/>
            <a:chOff x="0" y="0"/>
            <a:chExt cx="845306" cy="1337505"/>
          </a:xfrm>
        </p:grpSpPr>
        <p:sp>
          <p:nvSpPr>
            <p:cNvPr name="Freeform 9" id="9"/>
            <p:cNvSpPr/>
            <p:nvPr/>
          </p:nvSpPr>
          <p:spPr>
            <a:xfrm flipH="false" flipV="false" rot="0">
              <a:off x="0" y="0"/>
              <a:ext cx="845306" cy="1337505"/>
            </a:xfrm>
            <a:custGeom>
              <a:avLst/>
              <a:gdLst/>
              <a:ahLst/>
              <a:cxnLst/>
              <a:rect r="r" b="b" t="t" l="l"/>
              <a:pathLst>
                <a:path h="1337505" w="845306">
                  <a:moveTo>
                    <a:pt x="12061" y="0"/>
                  </a:moveTo>
                  <a:lnTo>
                    <a:pt x="833245" y="0"/>
                  </a:lnTo>
                  <a:cubicBezTo>
                    <a:pt x="836444" y="0"/>
                    <a:pt x="839511" y="1271"/>
                    <a:pt x="841773" y="3533"/>
                  </a:cubicBezTo>
                  <a:cubicBezTo>
                    <a:pt x="844035" y="5794"/>
                    <a:pt x="845306" y="8862"/>
                    <a:pt x="845306" y="12061"/>
                  </a:cubicBezTo>
                  <a:lnTo>
                    <a:pt x="845306" y="1325444"/>
                  </a:lnTo>
                  <a:cubicBezTo>
                    <a:pt x="845306" y="1332105"/>
                    <a:pt x="839906" y="1337505"/>
                    <a:pt x="833245" y="1337505"/>
                  </a:cubicBezTo>
                  <a:lnTo>
                    <a:pt x="12061" y="1337505"/>
                  </a:lnTo>
                  <a:cubicBezTo>
                    <a:pt x="8862" y="1337505"/>
                    <a:pt x="5794" y="1336235"/>
                    <a:pt x="3533" y="1333973"/>
                  </a:cubicBezTo>
                  <a:cubicBezTo>
                    <a:pt x="1271" y="1331711"/>
                    <a:pt x="0" y="1328643"/>
                    <a:pt x="0" y="1325444"/>
                  </a:cubicBezTo>
                  <a:lnTo>
                    <a:pt x="0" y="12061"/>
                  </a:lnTo>
                  <a:cubicBezTo>
                    <a:pt x="0" y="5400"/>
                    <a:pt x="5400" y="0"/>
                    <a:pt x="12061" y="0"/>
                  </a:cubicBezTo>
                  <a:close/>
                </a:path>
              </a:pathLst>
            </a:custGeom>
            <a:solidFill>
              <a:srgbClr val="FFFFFF"/>
            </a:solidFill>
          </p:spPr>
        </p:sp>
        <p:sp>
          <p:nvSpPr>
            <p:cNvPr name="TextBox 10" id="10"/>
            <p:cNvSpPr txBox="true"/>
            <p:nvPr/>
          </p:nvSpPr>
          <p:spPr>
            <a:xfrm>
              <a:off x="0" y="-38100"/>
              <a:ext cx="845306" cy="137560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60425" y="4126127"/>
            <a:ext cx="3020997" cy="3831712"/>
            <a:chOff x="0" y="0"/>
            <a:chExt cx="443742" cy="562825"/>
          </a:xfrm>
        </p:grpSpPr>
        <p:sp>
          <p:nvSpPr>
            <p:cNvPr name="Freeform 12" id="12"/>
            <p:cNvSpPr/>
            <p:nvPr/>
          </p:nvSpPr>
          <p:spPr>
            <a:xfrm flipH="false" flipV="false" rot="0">
              <a:off x="0" y="0"/>
              <a:ext cx="443742" cy="562825"/>
            </a:xfrm>
            <a:custGeom>
              <a:avLst/>
              <a:gdLst/>
              <a:ahLst/>
              <a:cxnLst/>
              <a:rect r="r" b="b" t="t" l="l"/>
              <a:pathLst>
                <a:path h="562825" w="443742">
                  <a:moveTo>
                    <a:pt x="0" y="0"/>
                  </a:moveTo>
                  <a:lnTo>
                    <a:pt x="443742" y="0"/>
                  </a:lnTo>
                  <a:lnTo>
                    <a:pt x="443742" y="562825"/>
                  </a:lnTo>
                  <a:lnTo>
                    <a:pt x="0" y="562825"/>
                  </a:lnTo>
                  <a:close/>
                </a:path>
              </a:pathLst>
            </a:custGeom>
            <a:blipFill>
              <a:blip r:embed="rId2"/>
              <a:stretch>
                <a:fillRect l="-17381" t="0" r="-17381" b="0"/>
              </a:stretch>
            </a:blipFill>
          </p:spPr>
        </p:sp>
      </p:grpSp>
      <p:grpSp>
        <p:nvGrpSpPr>
          <p:cNvPr name="Group 13" id="13"/>
          <p:cNvGrpSpPr/>
          <p:nvPr/>
        </p:nvGrpSpPr>
        <p:grpSpPr>
          <a:xfrm rot="0">
            <a:off x="4365805" y="4047870"/>
            <a:ext cx="3209520" cy="5078340"/>
            <a:chOff x="0" y="0"/>
            <a:chExt cx="845306" cy="1337505"/>
          </a:xfrm>
        </p:grpSpPr>
        <p:sp>
          <p:nvSpPr>
            <p:cNvPr name="Freeform 14" id="14"/>
            <p:cNvSpPr/>
            <p:nvPr/>
          </p:nvSpPr>
          <p:spPr>
            <a:xfrm flipH="false" flipV="false" rot="0">
              <a:off x="0" y="0"/>
              <a:ext cx="845306" cy="1337505"/>
            </a:xfrm>
            <a:custGeom>
              <a:avLst/>
              <a:gdLst/>
              <a:ahLst/>
              <a:cxnLst/>
              <a:rect r="r" b="b" t="t" l="l"/>
              <a:pathLst>
                <a:path h="1337505" w="845306">
                  <a:moveTo>
                    <a:pt x="12061" y="0"/>
                  </a:moveTo>
                  <a:lnTo>
                    <a:pt x="833245" y="0"/>
                  </a:lnTo>
                  <a:cubicBezTo>
                    <a:pt x="836444" y="0"/>
                    <a:pt x="839511" y="1271"/>
                    <a:pt x="841773" y="3533"/>
                  </a:cubicBezTo>
                  <a:cubicBezTo>
                    <a:pt x="844035" y="5794"/>
                    <a:pt x="845306" y="8862"/>
                    <a:pt x="845306" y="12061"/>
                  </a:cubicBezTo>
                  <a:lnTo>
                    <a:pt x="845306" y="1325444"/>
                  </a:lnTo>
                  <a:cubicBezTo>
                    <a:pt x="845306" y="1332105"/>
                    <a:pt x="839906" y="1337505"/>
                    <a:pt x="833245" y="1337505"/>
                  </a:cubicBezTo>
                  <a:lnTo>
                    <a:pt x="12061" y="1337505"/>
                  </a:lnTo>
                  <a:cubicBezTo>
                    <a:pt x="8862" y="1337505"/>
                    <a:pt x="5794" y="1336235"/>
                    <a:pt x="3533" y="1333973"/>
                  </a:cubicBezTo>
                  <a:cubicBezTo>
                    <a:pt x="1271" y="1331711"/>
                    <a:pt x="0" y="1328643"/>
                    <a:pt x="0" y="1325444"/>
                  </a:cubicBezTo>
                  <a:lnTo>
                    <a:pt x="0" y="12061"/>
                  </a:lnTo>
                  <a:cubicBezTo>
                    <a:pt x="0" y="5400"/>
                    <a:pt x="5400" y="0"/>
                    <a:pt x="12061" y="0"/>
                  </a:cubicBezTo>
                  <a:close/>
                </a:path>
              </a:pathLst>
            </a:custGeom>
            <a:solidFill>
              <a:srgbClr val="FFFFFF"/>
            </a:solidFill>
          </p:spPr>
        </p:sp>
        <p:sp>
          <p:nvSpPr>
            <p:cNvPr name="TextBox 15" id="15"/>
            <p:cNvSpPr txBox="true"/>
            <p:nvPr/>
          </p:nvSpPr>
          <p:spPr>
            <a:xfrm>
              <a:off x="0" y="-38100"/>
              <a:ext cx="845306" cy="1375605"/>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4460067" y="4126127"/>
            <a:ext cx="3020997" cy="3831712"/>
            <a:chOff x="0" y="0"/>
            <a:chExt cx="443742" cy="562825"/>
          </a:xfrm>
        </p:grpSpPr>
        <p:sp>
          <p:nvSpPr>
            <p:cNvPr name="Freeform 17" id="17"/>
            <p:cNvSpPr/>
            <p:nvPr/>
          </p:nvSpPr>
          <p:spPr>
            <a:xfrm flipH="false" flipV="false" rot="0">
              <a:off x="0" y="0"/>
              <a:ext cx="443742" cy="562825"/>
            </a:xfrm>
            <a:custGeom>
              <a:avLst/>
              <a:gdLst/>
              <a:ahLst/>
              <a:cxnLst/>
              <a:rect r="r" b="b" t="t" l="l"/>
              <a:pathLst>
                <a:path h="562825" w="443742">
                  <a:moveTo>
                    <a:pt x="0" y="0"/>
                  </a:moveTo>
                  <a:lnTo>
                    <a:pt x="443742" y="0"/>
                  </a:lnTo>
                  <a:lnTo>
                    <a:pt x="443742" y="562825"/>
                  </a:lnTo>
                  <a:lnTo>
                    <a:pt x="0" y="562825"/>
                  </a:lnTo>
                  <a:close/>
                </a:path>
              </a:pathLst>
            </a:custGeom>
            <a:blipFill>
              <a:blip r:embed="rId3"/>
              <a:stretch>
                <a:fillRect l="-17381" t="0" r="-17381" b="0"/>
              </a:stretch>
            </a:blipFill>
          </p:spPr>
        </p:sp>
      </p:grpSp>
      <p:grpSp>
        <p:nvGrpSpPr>
          <p:cNvPr name="Group 18" id="18"/>
          <p:cNvGrpSpPr/>
          <p:nvPr/>
        </p:nvGrpSpPr>
        <p:grpSpPr>
          <a:xfrm rot="0">
            <a:off x="7661050" y="4047870"/>
            <a:ext cx="3209520" cy="5078340"/>
            <a:chOff x="0" y="0"/>
            <a:chExt cx="845306" cy="1337505"/>
          </a:xfrm>
        </p:grpSpPr>
        <p:sp>
          <p:nvSpPr>
            <p:cNvPr name="Freeform 19" id="19"/>
            <p:cNvSpPr/>
            <p:nvPr/>
          </p:nvSpPr>
          <p:spPr>
            <a:xfrm flipH="false" flipV="false" rot="0">
              <a:off x="0" y="0"/>
              <a:ext cx="845306" cy="1337505"/>
            </a:xfrm>
            <a:custGeom>
              <a:avLst/>
              <a:gdLst/>
              <a:ahLst/>
              <a:cxnLst/>
              <a:rect r="r" b="b" t="t" l="l"/>
              <a:pathLst>
                <a:path h="1337505" w="845306">
                  <a:moveTo>
                    <a:pt x="12061" y="0"/>
                  </a:moveTo>
                  <a:lnTo>
                    <a:pt x="833245" y="0"/>
                  </a:lnTo>
                  <a:cubicBezTo>
                    <a:pt x="836444" y="0"/>
                    <a:pt x="839511" y="1271"/>
                    <a:pt x="841773" y="3533"/>
                  </a:cubicBezTo>
                  <a:cubicBezTo>
                    <a:pt x="844035" y="5794"/>
                    <a:pt x="845306" y="8862"/>
                    <a:pt x="845306" y="12061"/>
                  </a:cubicBezTo>
                  <a:lnTo>
                    <a:pt x="845306" y="1325444"/>
                  </a:lnTo>
                  <a:cubicBezTo>
                    <a:pt x="845306" y="1332105"/>
                    <a:pt x="839906" y="1337505"/>
                    <a:pt x="833245" y="1337505"/>
                  </a:cubicBezTo>
                  <a:lnTo>
                    <a:pt x="12061" y="1337505"/>
                  </a:lnTo>
                  <a:cubicBezTo>
                    <a:pt x="8862" y="1337505"/>
                    <a:pt x="5794" y="1336235"/>
                    <a:pt x="3533" y="1333973"/>
                  </a:cubicBezTo>
                  <a:cubicBezTo>
                    <a:pt x="1271" y="1331711"/>
                    <a:pt x="0" y="1328643"/>
                    <a:pt x="0" y="1325444"/>
                  </a:cubicBezTo>
                  <a:lnTo>
                    <a:pt x="0" y="12061"/>
                  </a:lnTo>
                  <a:cubicBezTo>
                    <a:pt x="0" y="5400"/>
                    <a:pt x="5400" y="0"/>
                    <a:pt x="12061" y="0"/>
                  </a:cubicBezTo>
                  <a:close/>
                </a:path>
              </a:pathLst>
            </a:custGeom>
            <a:solidFill>
              <a:srgbClr val="FFFFFF"/>
            </a:solidFill>
          </p:spPr>
        </p:sp>
        <p:sp>
          <p:nvSpPr>
            <p:cNvPr name="TextBox 20" id="20"/>
            <p:cNvSpPr txBox="true"/>
            <p:nvPr/>
          </p:nvSpPr>
          <p:spPr>
            <a:xfrm>
              <a:off x="0" y="-38100"/>
              <a:ext cx="845306" cy="1375605"/>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7764258" y="4126127"/>
            <a:ext cx="3020997" cy="3831712"/>
            <a:chOff x="0" y="0"/>
            <a:chExt cx="443742" cy="562825"/>
          </a:xfrm>
        </p:grpSpPr>
        <p:sp>
          <p:nvSpPr>
            <p:cNvPr name="Freeform 22" id="22"/>
            <p:cNvSpPr/>
            <p:nvPr/>
          </p:nvSpPr>
          <p:spPr>
            <a:xfrm flipH="false" flipV="false" rot="0">
              <a:off x="0" y="0"/>
              <a:ext cx="443742" cy="562825"/>
            </a:xfrm>
            <a:custGeom>
              <a:avLst/>
              <a:gdLst/>
              <a:ahLst/>
              <a:cxnLst/>
              <a:rect r="r" b="b" t="t" l="l"/>
              <a:pathLst>
                <a:path h="562825" w="443742">
                  <a:moveTo>
                    <a:pt x="0" y="0"/>
                  </a:moveTo>
                  <a:lnTo>
                    <a:pt x="443742" y="0"/>
                  </a:lnTo>
                  <a:lnTo>
                    <a:pt x="443742" y="562825"/>
                  </a:lnTo>
                  <a:lnTo>
                    <a:pt x="0" y="562825"/>
                  </a:lnTo>
                  <a:close/>
                </a:path>
              </a:pathLst>
            </a:custGeom>
            <a:blipFill>
              <a:blip r:embed="rId4"/>
              <a:stretch>
                <a:fillRect l="-17381" t="0" r="-17381" b="0"/>
              </a:stretch>
            </a:blipFill>
          </p:spPr>
        </p:sp>
      </p:grpSp>
      <p:grpSp>
        <p:nvGrpSpPr>
          <p:cNvPr name="Group 23" id="23"/>
          <p:cNvGrpSpPr/>
          <p:nvPr/>
        </p:nvGrpSpPr>
        <p:grpSpPr>
          <a:xfrm rot="0">
            <a:off x="10956296" y="4047870"/>
            <a:ext cx="3209520" cy="5078340"/>
            <a:chOff x="0" y="0"/>
            <a:chExt cx="845306" cy="1337505"/>
          </a:xfrm>
        </p:grpSpPr>
        <p:sp>
          <p:nvSpPr>
            <p:cNvPr name="Freeform 24" id="24"/>
            <p:cNvSpPr/>
            <p:nvPr/>
          </p:nvSpPr>
          <p:spPr>
            <a:xfrm flipH="false" flipV="false" rot="0">
              <a:off x="0" y="0"/>
              <a:ext cx="845306" cy="1337505"/>
            </a:xfrm>
            <a:custGeom>
              <a:avLst/>
              <a:gdLst/>
              <a:ahLst/>
              <a:cxnLst/>
              <a:rect r="r" b="b" t="t" l="l"/>
              <a:pathLst>
                <a:path h="1337505" w="845306">
                  <a:moveTo>
                    <a:pt x="12061" y="0"/>
                  </a:moveTo>
                  <a:lnTo>
                    <a:pt x="833245" y="0"/>
                  </a:lnTo>
                  <a:cubicBezTo>
                    <a:pt x="836444" y="0"/>
                    <a:pt x="839511" y="1271"/>
                    <a:pt x="841773" y="3533"/>
                  </a:cubicBezTo>
                  <a:cubicBezTo>
                    <a:pt x="844035" y="5794"/>
                    <a:pt x="845306" y="8862"/>
                    <a:pt x="845306" y="12061"/>
                  </a:cubicBezTo>
                  <a:lnTo>
                    <a:pt x="845306" y="1325444"/>
                  </a:lnTo>
                  <a:cubicBezTo>
                    <a:pt x="845306" y="1332105"/>
                    <a:pt x="839906" y="1337505"/>
                    <a:pt x="833245" y="1337505"/>
                  </a:cubicBezTo>
                  <a:lnTo>
                    <a:pt x="12061" y="1337505"/>
                  </a:lnTo>
                  <a:cubicBezTo>
                    <a:pt x="8862" y="1337505"/>
                    <a:pt x="5794" y="1336235"/>
                    <a:pt x="3533" y="1333973"/>
                  </a:cubicBezTo>
                  <a:cubicBezTo>
                    <a:pt x="1271" y="1331711"/>
                    <a:pt x="0" y="1328643"/>
                    <a:pt x="0" y="1325444"/>
                  </a:cubicBezTo>
                  <a:lnTo>
                    <a:pt x="0" y="12061"/>
                  </a:lnTo>
                  <a:cubicBezTo>
                    <a:pt x="0" y="5400"/>
                    <a:pt x="5400" y="0"/>
                    <a:pt x="12061" y="0"/>
                  </a:cubicBezTo>
                  <a:close/>
                </a:path>
              </a:pathLst>
            </a:custGeom>
            <a:solidFill>
              <a:srgbClr val="FFFFFF"/>
            </a:solidFill>
          </p:spPr>
        </p:sp>
        <p:sp>
          <p:nvSpPr>
            <p:cNvPr name="TextBox 25" id="25"/>
            <p:cNvSpPr txBox="true"/>
            <p:nvPr/>
          </p:nvSpPr>
          <p:spPr>
            <a:xfrm>
              <a:off x="0" y="-38100"/>
              <a:ext cx="845306" cy="1375605"/>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1068450" y="4126127"/>
            <a:ext cx="3020997" cy="3831712"/>
            <a:chOff x="0" y="0"/>
            <a:chExt cx="443742" cy="562825"/>
          </a:xfrm>
        </p:grpSpPr>
        <p:sp>
          <p:nvSpPr>
            <p:cNvPr name="Freeform 27" id="27"/>
            <p:cNvSpPr/>
            <p:nvPr/>
          </p:nvSpPr>
          <p:spPr>
            <a:xfrm flipH="false" flipV="false" rot="0">
              <a:off x="0" y="0"/>
              <a:ext cx="443742" cy="562825"/>
            </a:xfrm>
            <a:custGeom>
              <a:avLst/>
              <a:gdLst/>
              <a:ahLst/>
              <a:cxnLst/>
              <a:rect r="r" b="b" t="t" l="l"/>
              <a:pathLst>
                <a:path h="562825" w="443742">
                  <a:moveTo>
                    <a:pt x="0" y="0"/>
                  </a:moveTo>
                  <a:lnTo>
                    <a:pt x="443742" y="0"/>
                  </a:lnTo>
                  <a:lnTo>
                    <a:pt x="443742" y="562825"/>
                  </a:lnTo>
                  <a:lnTo>
                    <a:pt x="0" y="562825"/>
                  </a:lnTo>
                  <a:close/>
                </a:path>
              </a:pathLst>
            </a:custGeom>
            <a:blipFill>
              <a:blip r:embed="rId5"/>
              <a:stretch>
                <a:fillRect l="-17381" t="0" r="-17381" b="0"/>
              </a:stretch>
            </a:blipFill>
          </p:spPr>
        </p:sp>
      </p:grpSp>
      <p:grpSp>
        <p:nvGrpSpPr>
          <p:cNvPr name="Group 28" id="28"/>
          <p:cNvGrpSpPr/>
          <p:nvPr/>
        </p:nvGrpSpPr>
        <p:grpSpPr>
          <a:xfrm rot="0">
            <a:off x="14278380" y="4047870"/>
            <a:ext cx="3209520" cy="5078340"/>
            <a:chOff x="0" y="0"/>
            <a:chExt cx="845306" cy="1337505"/>
          </a:xfrm>
        </p:grpSpPr>
        <p:sp>
          <p:nvSpPr>
            <p:cNvPr name="Freeform 29" id="29"/>
            <p:cNvSpPr/>
            <p:nvPr/>
          </p:nvSpPr>
          <p:spPr>
            <a:xfrm flipH="false" flipV="false" rot="0">
              <a:off x="0" y="0"/>
              <a:ext cx="845306" cy="1337505"/>
            </a:xfrm>
            <a:custGeom>
              <a:avLst/>
              <a:gdLst/>
              <a:ahLst/>
              <a:cxnLst/>
              <a:rect r="r" b="b" t="t" l="l"/>
              <a:pathLst>
                <a:path h="1337505" w="845306">
                  <a:moveTo>
                    <a:pt x="12061" y="0"/>
                  </a:moveTo>
                  <a:lnTo>
                    <a:pt x="833245" y="0"/>
                  </a:lnTo>
                  <a:cubicBezTo>
                    <a:pt x="836444" y="0"/>
                    <a:pt x="839511" y="1271"/>
                    <a:pt x="841773" y="3533"/>
                  </a:cubicBezTo>
                  <a:cubicBezTo>
                    <a:pt x="844035" y="5794"/>
                    <a:pt x="845306" y="8862"/>
                    <a:pt x="845306" y="12061"/>
                  </a:cubicBezTo>
                  <a:lnTo>
                    <a:pt x="845306" y="1325444"/>
                  </a:lnTo>
                  <a:cubicBezTo>
                    <a:pt x="845306" y="1332105"/>
                    <a:pt x="839906" y="1337505"/>
                    <a:pt x="833245" y="1337505"/>
                  </a:cubicBezTo>
                  <a:lnTo>
                    <a:pt x="12061" y="1337505"/>
                  </a:lnTo>
                  <a:cubicBezTo>
                    <a:pt x="8862" y="1337505"/>
                    <a:pt x="5794" y="1336235"/>
                    <a:pt x="3533" y="1333973"/>
                  </a:cubicBezTo>
                  <a:cubicBezTo>
                    <a:pt x="1271" y="1331711"/>
                    <a:pt x="0" y="1328643"/>
                    <a:pt x="0" y="1325444"/>
                  </a:cubicBezTo>
                  <a:lnTo>
                    <a:pt x="0" y="12061"/>
                  </a:lnTo>
                  <a:cubicBezTo>
                    <a:pt x="0" y="5400"/>
                    <a:pt x="5400" y="0"/>
                    <a:pt x="12061" y="0"/>
                  </a:cubicBezTo>
                  <a:close/>
                </a:path>
              </a:pathLst>
            </a:custGeom>
            <a:solidFill>
              <a:srgbClr val="FFFFFF"/>
            </a:solidFill>
          </p:spPr>
        </p:sp>
        <p:sp>
          <p:nvSpPr>
            <p:cNvPr name="TextBox 30" id="30"/>
            <p:cNvSpPr txBox="true"/>
            <p:nvPr/>
          </p:nvSpPr>
          <p:spPr>
            <a:xfrm>
              <a:off x="0" y="-38100"/>
              <a:ext cx="845306" cy="1375605"/>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14372642" y="4126127"/>
            <a:ext cx="3020997" cy="3831712"/>
            <a:chOff x="0" y="0"/>
            <a:chExt cx="443742" cy="562825"/>
          </a:xfrm>
        </p:grpSpPr>
        <p:sp>
          <p:nvSpPr>
            <p:cNvPr name="Freeform 32" id="32"/>
            <p:cNvSpPr/>
            <p:nvPr/>
          </p:nvSpPr>
          <p:spPr>
            <a:xfrm flipH="false" flipV="false" rot="0">
              <a:off x="0" y="0"/>
              <a:ext cx="443742" cy="562825"/>
            </a:xfrm>
            <a:custGeom>
              <a:avLst/>
              <a:gdLst/>
              <a:ahLst/>
              <a:cxnLst/>
              <a:rect r="r" b="b" t="t" l="l"/>
              <a:pathLst>
                <a:path h="562825" w="443742">
                  <a:moveTo>
                    <a:pt x="0" y="0"/>
                  </a:moveTo>
                  <a:lnTo>
                    <a:pt x="443742" y="0"/>
                  </a:lnTo>
                  <a:lnTo>
                    <a:pt x="443742" y="562825"/>
                  </a:lnTo>
                  <a:lnTo>
                    <a:pt x="0" y="562825"/>
                  </a:lnTo>
                  <a:close/>
                </a:path>
              </a:pathLst>
            </a:custGeom>
            <a:blipFill>
              <a:blip r:embed="rId6"/>
              <a:stretch>
                <a:fillRect l="-17381" t="0" r="-17381" b="0"/>
              </a:stretch>
            </a:blipFill>
          </p:spPr>
        </p:sp>
      </p:grpSp>
      <p:sp>
        <p:nvSpPr>
          <p:cNvPr name="TextBox 33" id="33"/>
          <p:cNvSpPr txBox="true"/>
          <p:nvPr/>
        </p:nvSpPr>
        <p:spPr>
          <a:xfrm rot="0">
            <a:off x="1238816" y="8048856"/>
            <a:ext cx="2864215" cy="345405"/>
          </a:xfrm>
          <a:prstGeom prst="rect">
            <a:avLst/>
          </a:prstGeom>
        </p:spPr>
        <p:txBody>
          <a:bodyPr anchor="t" rtlCol="false" tIns="0" lIns="0" bIns="0" rIns="0">
            <a:spAutoFit/>
          </a:bodyPr>
          <a:lstStyle/>
          <a:p>
            <a:pPr algn="ctr">
              <a:lnSpc>
                <a:spcPts val="2591"/>
              </a:lnSpc>
            </a:pPr>
            <a:r>
              <a:rPr lang="en-US" b="true" sz="1851">
                <a:solidFill>
                  <a:srgbClr val="000000"/>
                </a:solidFill>
                <a:latin typeface="Helvetica World Bold"/>
                <a:ea typeface="Helvetica World Bold"/>
                <a:cs typeface="Helvetica World Bold"/>
                <a:sym typeface="Helvetica World Bold"/>
              </a:rPr>
              <a:t>BERCION LOÏC</a:t>
            </a:r>
          </a:p>
        </p:txBody>
      </p:sp>
      <p:sp>
        <p:nvSpPr>
          <p:cNvPr name="TextBox 34" id="34"/>
          <p:cNvSpPr txBox="true"/>
          <p:nvPr/>
        </p:nvSpPr>
        <p:spPr>
          <a:xfrm rot="0">
            <a:off x="1238816" y="8518085"/>
            <a:ext cx="2864215" cy="314925"/>
          </a:xfrm>
          <a:prstGeom prst="rect">
            <a:avLst/>
          </a:prstGeom>
        </p:spPr>
        <p:txBody>
          <a:bodyPr anchor="t" rtlCol="false" tIns="0" lIns="0" bIns="0" rIns="0">
            <a:spAutoFit/>
          </a:bodyPr>
          <a:lstStyle/>
          <a:p>
            <a:pPr algn="ctr">
              <a:lnSpc>
                <a:spcPts val="2591"/>
              </a:lnSpc>
            </a:pPr>
            <a:r>
              <a:rPr lang="en-US" sz="1851">
                <a:solidFill>
                  <a:srgbClr val="000000"/>
                </a:solidFill>
                <a:latin typeface="Helvetica World"/>
                <a:ea typeface="Helvetica World"/>
                <a:cs typeface="Helvetica World"/>
                <a:sym typeface="Helvetica World"/>
              </a:rPr>
              <a:t>CHEF DE PROJET</a:t>
            </a:r>
          </a:p>
        </p:txBody>
      </p:sp>
      <p:sp>
        <p:nvSpPr>
          <p:cNvPr name="TextBox 35" id="35"/>
          <p:cNvSpPr txBox="true"/>
          <p:nvPr/>
        </p:nvSpPr>
        <p:spPr>
          <a:xfrm rot="0">
            <a:off x="4538458" y="8048856"/>
            <a:ext cx="2864215" cy="345405"/>
          </a:xfrm>
          <a:prstGeom prst="rect">
            <a:avLst/>
          </a:prstGeom>
        </p:spPr>
        <p:txBody>
          <a:bodyPr anchor="t" rtlCol="false" tIns="0" lIns="0" bIns="0" rIns="0">
            <a:spAutoFit/>
          </a:bodyPr>
          <a:lstStyle/>
          <a:p>
            <a:pPr algn="ctr">
              <a:lnSpc>
                <a:spcPts val="2591"/>
              </a:lnSpc>
            </a:pPr>
            <a:r>
              <a:rPr lang="en-US" b="true" sz="1851">
                <a:solidFill>
                  <a:srgbClr val="000000"/>
                </a:solidFill>
                <a:latin typeface="Helvetica World Bold"/>
                <a:ea typeface="Helvetica World Bold"/>
                <a:cs typeface="Helvetica World Bold"/>
                <a:sym typeface="Helvetica World Bold"/>
              </a:rPr>
              <a:t>HAGUY JANNICK</a:t>
            </a:r>
          </a:p>
        </p:txBody>
      </p:sp>
      <p:sp>
        <p:nvSpPr>
          <p:cNvPr name="TextBox 36" id="36"/>
          <p:cNvSpPr txBox="true"/>
          <p:nvPr/>
        </p:nvSpPr>
        <p:spPr>
          <a:xfrm rot="0">
            <a:off x="4549185" y="8499035"/>
            <a:ext cx="2864215" cy="314925"/>
          </a:xfrm>
          <a:prstGeom prst="rect">
            <a:avLst/>
          </a:prstGeom>
        </p:spPr>
        <p:txBody>
          <a:bodyPr anchor="t" rtlCol="false" tIns="0" lIns="0" bIns="0" rIns="0">
            <a:spAutoFit/>
          </a:bodyPr>
          <a:lstStyle/>
          <a:p>
            <a:pPr algn="ctr">
              <a:lnSpc>
                <a:spcPts val="2591"/>
              </a:lnSpc>
            </a:pPr>
            <a:r>
              <a:rPr lang="en-US" sz="1851">
                <a:solidFill>
                  <a:srgbClr val="000000"/>
                </a:solidFill>
                <a:latin typeface="Helvetica World"/>
                <a:ea typeface="Helvetica World"/>
                <a:cs typeface="Helvetica World"/>
                <a:sym typeface="Helvetica World"/>
              </a:rPr>
              <a:t>DEV APPLI / ARDUINO</a:t>
            </a:r>
          </a:p>
        </p:txBody>
      </p:sp>
      <p:sp>
        <p:nvSpPr>
          <p:cNvPr name="TextBox 37" id="37"/>
          <p:cNvSpPr txBox="true"/>
          <p:nvPr/>
        </p:nvSpPr>
        <p:spPr>
          <a:xfrm rot="0">
            <a:off x="7842649" y="8048856"/>
            <a:ext cx="2864215" cy="345405"/>
          </a:xfrm>
          <a:prstGeom prst="rect">
            <a:avLst/>
          </a:prstGeom>
        </p:spPr>
        <p:txBody>
          <a:bodyPr anchor="t" rtlCol="false" tIns="0" lIns="0" bIns="0" rIns="0">
            <a:spAutoFit/>
          </a:bodyPr>
          <a:lstStyle/>
          <a:p>
            <a:pPr algn="ctr">
              <a:lnSpc>
                <a:spcPts val="2591"/>
              </a:lnSpc>
            </a:pPr>
            <a:r>
              <a:rPr lang="en-US" b="true" sz="1851">
                <a:solidFill>
                  <a:srgbClr val="000000"/>
                </a:solidFill>
                <a:latin typeface="Helvetica World Bold"/>
                <a:ea typeface="Helvetica World Bold"/>
                <a:cs typeface="Helvetica World Bold"/>
                <a:sym typeface="Helvetica World Bold"/>
              </a:rPr>
              <a:t>SIOUPARSAM LIONEL</a:t>
            </a:r>
          </a:p>
        </p:txBody>
      </p:sp>
      <p:sp>
        <p:nvSpPr>
          <p:cNvPr name="TextBox 38" id="38"/>
          <p:cNvSpPr txBox="true"/>
          <p:nvPr/>
        </p:nvSpPr>
        <p:spPr>
          <a:xfrm rot="0">
            <a:off x="7842649" y="8499035"/>
            <a:ext cx="2864215" cy="314925"/>
          </a:xfrm>
          <a:prstGeom prst="rect">
            <a:avLst/>
          </a:prstGeom>
        </p:spPr>
        <p:txBody>
          <a:bodyPr anchor="t" rtlCol="false" tIns="0" lIns="0" bIns="0" rIns="0">
            <a:spAutoFit/>
          </a:bodyPr>
          <a:lstStyle/>
          <a:p>
            <a:pPr algn="ctr">
              <a:lnSpc>
                <a:spcPts val="2591"/>
              </a:lnSpc>
            </a:pPr>
            <a:r>
              <a:rPr lang="en-US" sz="1851">
                <a:solidFill>
                  <a:srgbClr val="000000"/>
                </a:solidFill>
                <a:latin typeface="Helvetica World"/>
                <a:ea typeface="Helvetica World"/>
                <a:cs typeface="Helvetica World"/>
                <a:sym typeface="Helvetica World"/>
              </a:rPr>
              <a:t>DEVELOPPEUR WEB</a:t>
            </a:r>
          </a:p>
        </p:txBody>
      </p:sp>
      <p:sp>
        <p:nvSpPr>
          <p:cNvPr name="TextBox 39" id="39"/>
          <p:cNvSpPr txBox="true"/>
          <p:nvPr/>
        </p:nvSpPr>
        <p:spPr>
          <a:xfrm rot="0">
            <a:off x="11146841" y="8048856"/>
            <a:ext cx="2864215" cy="345405"/>
          </a:xfrm>
          <a:prstGeom prst="rect">
            <a:avLst/>
          </a:prstGeom>
        </p:spPr>
        <p:txBody>
          <a:bodyPr anchor="t" rtlCol="false" tIns="0" lIns="0" bIns="0" rIns="0">
            <a:spAutoFit/>
          </a:bodyPr>
          <a:lstStyle/>
          <a:p>
            <a:pPr algn="ctr">
              <a:lnSpc>
                <a:spcPts val="2591"/>
              </a:lnSpc>
            </a:pPr>
            <a:r>
              <a:rPr lang="en-US" b="true" sz="1851">
                <a:solidFill>
                  <a:srgbClr val="000000"/>
                </a:solidFill>
                <a:latin typeface="Helvetica World Bold"/>
                <a:ea typeface="Helvetica World Bold"/>
                <a:cs typeface="Helvetica World Bold"/>
                <a:sym typeface="Helvetica World Bold"/>
              </a:rPr>
              <a:t>CHEVALIER JONATHAN</a:t>
            </a:r>
          </a:p>
        </p:txBody>
      </p:sp>
      <p:sp>
        <p:nvSpPr>
          <p:cNvPr name="TextBox 40" id="40"/>
          <p:cNvSpPr txBox="true"/>
          <p:nvPr/>
        </p:nvSpPr>
        <p:spPr>
          <a:xfrm rot="0">
            <a:off x="11068450" y="8508560"/>
            <a:ext cx="3020997" cy="314925"/>
          </a:xfrm>
          <a:prstGeom prst="rect">
            <a:avLst/>
          </a:prstGeom>
        </p:spPr>
        <p:txBody>
          <a:bodyPr anchor="t" rtlCol="false" tIns="0" lIns="0" bIns="0" rIns="0">
            <a:spAutoFit/>
          </a:bodyPr>
          <a:lstStyle/>
          <a:p>
            <a:pPr algn="ctr">
              <a:lnSpc>
                <a:spcPts val="2591"/>
              </a:lnSpc>
            </a:pPr>
            <a:r>
              <a:rPr lang="en-US" sz="1851">
                <a:solidFill>
                  <a:srgbClr val="000000"/>
                </a:solidFill>
                <a:latin typeface="Helvetica World"/>
                <a:ea typeface="Helvetica World"/>
                <a:cs typeface="Helvetica World"/>
                <a:sym typeface="Helvetica World"/>
              </a:rPr>
              <a:t>DEVELOPPEUR BACK-END</a:t>
            </a:r>
          </a:p>
        </p:txBody>
      </p:sp>
      <p:sp>
        <p:nvSpPr>
          <p:cNvPr name="TextBox 41" id="41"/>
          <p:cNvSpPr txBox="true"/>
          <p:nvPr/>
        </p:nvSpPr>
        <p:spPr>
          <a:xfrm rot="0">
            <a:off x="14451032" y="8048856"/>
            <a:ext cx="2864215" cy="345405"/>
          </a:xfrm>
          <a:prstGeom prst="rect">
            <a:avLst/>
          </a:prstGeom>
        </p:spPr>
        <p:txBody>
          <a:bodyPr anchor="t" rtlCol="false" tIns="0" lIns="0" bIns="0" rIns="0">
            <a:spAutoFit/>
          </a:bodyPr>
          <a:lstStyle/>
          <a:p>
            <a:pPr algn="ctr">
              <a:lnSpc>
                <a:spcPts val="2591"/>
              </a:lnSpc>
            </a:pPr>
            <a:r>
              <a:rPr lang="en-US" b="true" sz="1851">
                <a:solidFill>
                  <a:srgbClr val="000000"/>
                </a:solidFill>
                <a:latin typeface="Helvetica World Bold"/>
                <a:ea typeface="Helvetica World Bold"/>
                <a:cs typeface="Helvetica World Bold"/>
                <a:sym typeface="Helvetica World Bold"/>
              </a:rPr>
              <a:t>DOYON THOMAS</a:t>
            </a:r>
          </a:p>
        </p:txBody>
      </p:sp>
      <p:sp>
        <p:nvSpPr>
          <p:cNvPr name="TextBox 42" id="42"/>
          <p:cNvSpPr txBox="true"/>
          <p:nvPr/>
        </p:nvSpPr>
        <p:spPr>
          <a:xfrm rot="0">
            <a:off x="14356771" y="8508560"/>
            <a:ext cx="3036868" cy="314925"/>
          </a:xfrm>
          <a:prstGeom prst="rect">
            <a:avLst/>
          </a:prstGeom>
        </p:spPr>
        <p:txBody>
          <a:bodyPr anchor="t" rtlCol="false" tIns="0" lIns="0" bIns="0" rIns="0">
            <a:spAutoFit/>
          </a:bodyPr>
          <a:lstStyle/>
          <a:p>
            <a:pPr algn="ctr">
              <a:lnSpc>
                <a:spcPts val="2591"/>
              </a:lnSpc>
            </a:pPr>
            <a:r>
              <a:rPr lang="en-US" sz="1851">
                <a:solidFill>
                  <a:srgbClr val="000000"/>
                </a:solidFill>
                <a:latin typeface="Helvetica World"/>
                <a:ea typeface="Helvetica World"/>
                <a:cs typeface="Helvetica World"/>
                <a:sym typeface="Helvetica World"/>
              </a:rPr>
              <a:t>DEVELOPPEUR BACK-END</a:t>
            </a:r>
          </a:p>
        </p:txBody>
      </p:sp>
      <p:sp>
        <p:nvSpPr>
          <p:cNvPr name="TextBox 43" id="43"/>
          <p:cNvSpPr txBox="true"/>
          <p:nvPr/>
        </p:nvSpPr>
        <p:spPr>
          <a:xfrm rot="0">
            <a:off x="4634637" y="2813136"/>
            <a:ext cx="9643743" cy="1044574"/>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Notre force ? Une équipe complémentaire, impliquant le développement web, le back-end, la gestion d’applications Arduino NFC, et la coordination de projet. Nous mettons nos compétences au service d’un besoin concret</a:t>
            </a:r>
          </a:p>
        </p:txBody>
      </p:sp>
      <p:sp>
        <p:nvSpPr>
          <p:cNvPr name="TextBox 44" id="44"/>
          <p:cNvSpPr txBox="true"/>
          <p:nvPr/>
        </p:nvSpPr>
        <p:spPr>
          <a:xfrm rot="0">
            <a:off x="990273" y="838200"/>
            <a:ext cx="8855578" cy="1829137"/>
          </a:xfrm>
          <a:prstGeom prst="rect">
            <a:avLst/>
          </a:prstGeom>
        </p:spPr>
        <p:txBody>
          <a:bodyPr anchor="t" rtlCol="false" tIns="0" lIns="0" bIns="0" rIns="0">
            <a:spAutoFit/>
          </a:bodyPr>
          <a:lstStyle/>
          <a:p>
            <a:pPr algn="l">
              <a:lnSpc>
                <a:spcPts val="13736"/>
              </a:lnSpc>
            </a:pPr>
            <a:r>
              <a:rPr lang="en-US" sz="9811" spc="-323" b="true">
                <a:solidFill>
                  <a:srgbClr val="000000"/>
                </a:solidFill>
                <a:latin typeface="Helvetica World Bold"/>
                <a:ea typeface="Helvetica World Bold"/>
                <a:cs typeface="Helvetica World Bold"/>
                <a:sym typeface="Helvetica World Bold"/>
              </a:rPr>
              <a:t>Notre Equipe</a:t>
            </a:r>
          </a:p>
        </p:txBody>
      </p:sp>
      <p:sp>
        <p:nvSpPr>
          <p:cNvPr name="TextBox 45" id="45"/>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46" id="46"/>
          <p:cNvSpPr txBox="true"/>
          <p:nvPr/>
        </p:nvSpPr>
        <p:spPr>
          <a:xfrm rot="0">
            <a:off x="12937941" y="1146118"/>
            <a:ext cx="4321359" cy="698769"/>
          </a:xfrm>
          <a:prstGeom prst="rect">
            <a:avLst/>
          </a:prstGeom>
        </p:spPr>
        <p:txBody>
          <a:bodyPr anchor="t" rtlCol="false" tIns="0" lIns="0" bIns="0" rIns="0">
            <a:spAutoFit/>
          </a:bodyPr>
          <a:lstStyle/>
          <a:p>
            <a:pPr algn="r">
              <a:lnSpc>
                <a:spcPts val="2335"/>
              </a:lnSpc>
            </a:pPr>
            <a:r>
              <a:rPr lang="en-US" b="true" sz="2715" spc="-97">
                <a:solidFill>
                  <a:srgbClr val="000000"/>
                </a:solidFill>
                <a:latin typeface="Helvetica World Bold"/>
                <a:ea typeface="Helvetica World Bold"/>
                <a:cs typeface="Helvetica World Bold"/>
                <a:sym typeface="Helvetica World Bold"/>
              </a:rPr>
              <a:t>Une équipe engagée</a:t>
            </a:r>
          </a:p>
          <a:p>
            <a:pPr algn="r">
              <a:lnSpc>
                <a:spcPts val="2335"/>
              </a:lnSpc>
            </a:pPr>
            <a:r>
              <a:rPr lang="en-US" b="true" sz="2715" spc="-97">
                <a:solidFill>
                  <a:srgbClr val="000000"/>
                </a:solidFill>
                <a:latin typeface="Helvetica World Bold"/>
                <a:ea typeface="Helvetica World Bold"/>
                <a:cs typeface="Helvetica World Bold"/>
                <a:sym typeface="Helvetica World Bold"/>
              </a:rPr>
              <a:t>pour réaliser vos ambitions</a:t>
            </a:r>
          </a:p>
        </p:txBody>
      </p:sp>
      <p:sp>
        <p:nvSpPr>
          <p:cNvPr name="TextBox 47" id="47"/>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51435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2243" y="0"/>
                  </a:moveTo>
                  <a:lnTo>
                    <a:pt x="4543416" y="0"/>
                  </a:lnTo>
                  <a:cubicBezTo>
                    <a:pt x="4544011" y="0"/>
                    <a:pt x="4544582" y="236"/>
                    <a:pt x="4545002" y="657"/>
                  </a:cubicBezTo>
                  <a:cubicBezTo>
                    <a:pt x="4545423" y="1078"/>
                    <a:pt x="4545659" y="1648"/>
                    <a:pt x="4545659" y="2243"/>
                  </a:cubicBezTo>
                  <a:lnTo>
                    <a:pt x="4545659" y="2436157"/>
                  </a:lnTo>
                  <a:cubicBezTo>
                    <a:pt x="4545659" y="2437396"/>
                    <a:pt x="4544655" y="2438400"/>
                    <a:pt x="4543416" y="2438400"/>
                  </a:cubicBezTo>
                  <a:lnTo>
                    <a:pt x="2243" y="2438400"/>
                  </a:lnTo>
                  <a:cubicBezTo>
                    <a:pt x="1648" y="2438400"/>
                    <a:pt x="1078" y="2438164"/>
                    <a:pt x="657" y="2437743"/>
                  </a:cubicBezTo>
                  <a:cubicBezTo>
                    <a:pt x="236" y="2437323"/>
                    <a:pt x="0" y="2436752"/>
                    <a:pt x="0" y="2436157"/>
                  </a:cubicBezTo>
                  <a:lnTo>
                    <a:pt x="0" y="2243"/>
                  </a:lnTo>
                  <a:cubicBezTo>
                    <a:pt x="0" y="1648"/>
                    <a:pt x="236" y="1078"/>
                    <a:pt x="657" y="657"/>
                  </a:cubicBezTo>
                  <a:cubicBezTo>
                    <a:pt x="1078" y="236"/>
                    <a:pt x="1648" y="0"/>
                    <a:pt x="2243" y="0"/>
                  </a:cubicBezTo>
                  <a:close/>
                </a:path>
              </a:pathLst>
            </a:custGeom>
            <a:solidFill>
              <a:srgbClr val="EAEEEC"/>
            </a:solidFill>
          </p:spPr>
        </p:sp>
        <p:sp>
          <p:nvSpPr>
            <p:cNvPr name="TextBox 4" id="4"/>
            <p:cNvSpPr txBox="true"/>
            <p:nvPr/>
          </p:nvSpPr>
          <p:spPr>
            <a:xfrm>
              <a:off x="0" y="-38100"/>
              <a:ext cx="4545659"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42358"/>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1066163" y="4047870"/>
            <a:ext cx="3209520" cy="5078340"/>
            <a:chOff x="0" y="0"/>
            <a:chExt cx="845306" cy="1337505"/>
          </a:xfrm>
        </p:grpSpPr>
        <p:sp>
          <p:nvSpPr>
            <p:cNvPr name="Freeform 9" id="9"/>
            <p:cNvSpPr/>
            <p:nvPr/>
          </p:nvSpPr>
          <p:spPr>
            <a:xfrm flipH="false" flipV="false" rot="0">
              <a:off x="0" y="0"/>
              <a:ext cx="845306" cy="1337505"/>
            </a:xfrm>
            <a:custGeom>
              <a:avLst/>
              <a:gdLst/>
              <a:ahLst/>
              <a:cxnLst/>
              <a:rect r="r" b="b" t="t" l="l"/>
              <a:pathLst>
                <a:path h="1337505" w="845306">
                  <a:moveTo>
                    <a:pt x="12061" y="0"/>
                  </a:moveTo>
                  <a:lnTo>
                    <a:pt x="833245" y="0"/>
                  </a:lnTo>
                  <a:cubicBezTo>
                    <a:pt x="836444" y="0"/>
                    <a:pt x="839511" y="1271"/>
                    <a:pt x="841773" y="3533"/>
                  </a:cubicBezTo>
                  <a:cubicBezTo>
                    <a:pt x="844035" y="5794"/>
                    <a:pt x="845306" y="8862"/>
                    <a:pt x="845306" y="12061"/>
                  </a:cubicBezTo>
                  <a:lnTo>
                    <a:pt x="845306" y="1325444"/>
                  </a:lnTo>
                  <a:cubicBezTo>
                    <a:pt x="845306" y="1332105"/>
                    <a:pt x="839906" y="1337505"/>
                    <a:pt x="833245" y="1337505"/>
                  </a:cubicBezTo>
                  <a:lnTo>
                    <a:pt x="12061" y="1337505"/>
                  </a:lnTo>
                  <a:cubicBezTo>
                    <a:pt x="8862" y="1337505"/>
                    <a:pt x="5794" y="1336235"/>
                    <a:pt x="3533" y="1333973"/>
                  </a:cubicBezTo>
                  <a:cubicBezTo>
                    <a:pt x="1271" y="1331711"/>
                    <a:pt x="0" y="1328643"/>
                    <a:pt x="0" y="1325444"/>
                  </a:cubicBezTo>
                  <a:lnTo>
                    <a:pt x="0" y="12061"/>
                  </a:lnTo>
                  <a:cubicBezTo>
                    <a:pt x="0" y="5400"/>
                    <a:pt x="5400" y="0"/>
                    <a:pt x="12061" y="0"/>
                  </a:cubicBezTo>
                  <a:close/>
                </a:path>
              </a:pathLst>
            </a:custGeom>
            <a:solidFill>
              <a:srgbClr val="FFFFFF"/>
            </a:solidFill>
          </p:spPr>
        </p:sp>
        <p:sp>
          <p:nvSpPr>
            <p:cNvPr name="TextBox 10" id="10"/>
            <p:cNvSpPr txBox="true"/>
            <p:nvPr/>
          </p:nvSpPr>
          <p:spPr>
            <a:xfrm>
              <a:off x="0" y="-38100"/>
              <a:ext cx="845306" cy="137560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60425" y="4126127"/>
            <a:ext cx="3020997" cy="3831712"/>
            <a:chOff x="0" y="0"/>
            <a:chExt cx="443742" cy="562825"/>
          </a:xfrm>
        </p:grpSpPr>
        <p:sp>
          <p:nvSpPr>
            <p:cNvPr name="Freeform 12" id="12"/>
            <p:cNvSpPr/>
            <p:nvPr/>
          </p:nvSpPr>
          <p:spPr>
            <a:xfrm flipH="false" flipV="false" rot="0">
              <a:off x="0" y="0"/>
              <a:ext cx="443742" cy="562825"/>
            </a:xfrm>
            <a:custGeom>
              <a:avLst/>
              <a:gdLst/>
              <a:ahLst/>
              <a:cxnLst/>
              <a:rect r="r" b="b" t="t" l="l"/>
              <a:pathLst>
                <a:path h="562825" w="443742">
                  <a:moveTo>
                    <a:pt x="0" y="0"/>
                  </a:moveTo>
                  <a:lnTo>
                    <a:pt x="443742" y="0"/>
                  </a:lnTo>
                  <a:lnTo>
                    <a:pt x="443742" y="562825"/>
                  </a:lnTo>
                  <a:lnTo>
                    <a:pt x="0" y="562825"/>
                  </a:lnTo>
                  <a:close/>
                </a:path>
              </a:pathLst>
            </a:custGeom>
            <a:blipFill>
              <a:blip r:embed="rId2"/>
              <a:stretch>
                <a:fillRect l="-17381" t="0" r="-17381" b="0"/>
              </a:stretch>
            </a:blipFill>
          </p:spPr>
        </p:sp>
      </p:grpSp>
      <p:sp>
        <p:nvSpPr>
          <p:cNvPr name="TextBox 13" id="13"/>
          <p:cNvSpPr txBox="true"/>
          <p:nvPr/>
        </p:nvSpPr>
        <p:spPr>
          <a:xfrm rot="0">
            <a:off x="1238816" y="8048856"/>
            <a:ext cx="2864215" cy="345405"/>
          </a:xfrm>
          <a:prstGeom prst="rect">
            <a:avLst/>
          </a:prstGeom>
        </p:spPr>
        <p:txBody>
          <a:bodyPr anchor="t" rtlCol="false" tIns="0" lIns="0" bIns="0" rIns="0">
            <a:spAutoFit/>
          </a:bodyPr>
          <a:lstStyle/>
          <a:p>
            <a:pPr algn="ctr">
              <a:lnSpc>
                <a:spcPts val="2591"/>
              </a:lnSpc>
            </a:pPr>
            <a:r>
              <a:rPr lang="en-US" b="true" sz="1851">
                <a:solidFill>
                  <a:srgbClr val="000000"/>
                </a:solidFill>
                <a:latin typeface="Helvetica World Bold"/>
                <a:ea typeface="Helvetica World Bold"/>
                <a:cs typeface="Helvetica World Bold"/>
                <a:sym typeface="Helvetica World Bold"/>
              </a:rPr>
              <a:t>BERCION LOÏC</a:t>
            </a:r>
          </a:p>
        </p:txBody>
      </p:sp>
      <p:sp>
        <p:nvSpPr>
          <p:cNvPr name="TextBox 14" id="14"/>
          <p:cNvSpPr txBox="true"/>
          <p:nvPr/>
        </p:nvSpPr>
        <p:spPr>
          <a:xfrm rot="0">
            <a:off x="1238816" y="8518085"/>
            <a:ext cx="2864215" cy="314925"/>
          </a:xfrm>
          <a:prstGeom prst="rect">
            <a:avLst/>
          </a:prstGeom>
        </p:spPr>
        <p:txBody>
          <a:bodyPr anchor="t" rtlCol="false" tIns="0" lIns="0" bIns="0" rIns="0">
            <a:spAutoFit/>
          </a:bodyPr>
          <a:lstStyle/>
          <a:p>
            <a:pPr algn="ctr">
              <a:lnSpc>
                <a:spcPts val="2591"/>
              </a:lnSpc>
            </a:pPr>
            <a:r>
              <a:rPr lang="en-US" sz="1851">
                <a:solidFill>
                  <a:srgbClr val="000000"/>
                </a:solidFill>
                <a:latin typeface="Helvetica World"/>
                <a:ea typeface="Helvetica World"/>
                <a:cs typeface="Helvetica World"/>
                <a:sym typeface="Helvetica World"/>
              </a:rPr>
              <a:t>CHEF DE PROJET</a:t>
            </a:r>
          </a:p>
        </p:txBody>
      </p:sp>
      <p:sp>
        <p:nvSpPr>
          <p:cNvPr name="TextBox 15" id="15"/>
          <p:cNvSpPr txBox="true"/>
          <p:nvPr/>
        </p:nvSpPr>
        <p:spPr>
          <a:xfrm rot="0">
            <a:off x="990273" y="838200"/>
            <a:ext cx="8855578" cy="1829137"/>
          </a:xfrm>
          <a:prstGeom prst="rect">
            <a:avLst/>
          </a:prstGeom>
        </p:spPr>
        <p:txBody>
          <a:bodyPr anchor="t" rtlCol="false" tIns="0" lIns="0" bIns="0" rIns="0">
            <a:spAutoFit/>
          </a:bodyPr>
          <a:lstStyle/>
          <a:p>
            <a:pPr algn="l">
              <a:lnSpc>
                <a:spcPts val="13736"/>
              </a:lnSpc>
            </a:pPr>
            <a:r>
              <a:rPr lang="en-US" sz="9811" spc="-323" b="true">
                <a:solidFill>
                  <a:srgbClr val="000000"/>
                </a:solidFill>
                <a:latin typeface="Helvetica World Bold"/>
                <a:ea typeface="Helvetica World Bold"/>
                <a:cs typeface="Helvetica World Bold"/>
                <a:sym typeface="Helvetica World Bold"/>
              </a:rPr>
              <a:t>Notre Equipe</a:t>
            </a:r>
          </a:p>
        </p:txBody>
      </p:sp>
      <p:sp>
        <p:nvSpPr>
          <p:cNvPr name="TextBox 16" id="16"/>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7" id="17"/>
          <p:cNvSpPr txBox="true"/>
          <p:nvPr/>
        </p:nvSpPr>
        <p:spPr>
          <a:xfrm rot="0">
            <a:off x="12937941" y="1146118"/>
            <a:ext cx="4321359" cy="698769"/>
          </a:xfrm>
          <a:prstGeom prst="rect">
            <a:avLst/>
          </a:prstGeom>
        </p:spPr>
        <p:txBody>
          <a:bodyPr anchor="t" rtlCol="false" tIns="0" lIns="0" bIns="0" rIns="0">
            <a:spAutoFit/>
          </a:bodyPr>
          <a:lstStyle/>
          <a:p>
            <a:pPr algn="r">
              <a:lnSpc>
                <a:spcPts val="2335"/>
              </a:lnSpc>
            </a:pPr>
            <a:r>
              <a:rPr lang="en-US" b="true" sz="2715" spc="-97">
                <a:solidFill>
                  <a:srgbClr val="000000"/>
                </a:solidFill>
                <a:latin typeface="Helvetica World Bold"/>
                <a:ea typeface="Helvetica World Bold"/>
                <a:cs typeface="Helvetica World Bold"/>
                <a:sym typeface="Helvetica World Bold"/>
              </a:rPr>
              <a:t>Une équipe engagée</a:t>
            </a:r>
          </a:p>
          <a:p>
            <a:pPr algn="r">
              <a:lnSpc>
                <a:spcPts val="2335"/>
              </a:lnSpc>
            </a:pPr>
            <a:r>
              <a:rPr lang="en-US" b="true" sz="2715" spc="-97">
                <a:solidFill>
                  <a:srgbClr val="000000"/>
                </a:solidFill>
                <a:latin typeface="Helvetica World Bold"/>
                <a:ea typeface="Helvetica World Bold"/>
                <a:cs typeface="Helvetica World Bold"/>
                <a:sym typeface="Helvetica World Bold"/>
              </a:rPr>
              <a:t>pour réaliser vos ambitions</a:t>
            </a:r>
          </a:p>
        </p:txBody>
      </p:sp>
      <p:sp>
        <p:nvSpPr>
          <p:cNvPr name="TextBox 18" id="18"/>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11</a:t>
            </a:r>
          </a:p>
        </p:txBody>
      </p:sp>
      <p:sp>
        <p:nvSpPr>
          <p:cNvPr name="TextBox 19" id="19"/>
          <p:cNvSpPr txBox="true"/>
          <p:nvPr/>
        </p:nvSpPr>
        <p:spPr>
          <a:xfrm rot="0">
            <a:off x="7834431" y="5095875"/>
            <a:ext cx="5950625" cy="2123478"/>
          </a:xfrm>
          <a:prstGeom prst="rect">
            <a:avLst/>
          </a:prstGeom>
        </p:spPr>
        <p:txBody>
          <a:bodyPr anchor="t" rtlCol="false" tIns="0" lIns="0" bIns="0" rIns="0">
            <a:spAutoFit/>
          </a:bodyPr>
          <a:lstStyle/>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G</a:t>
            </a:r>
            <a:r>
              <a:rPr lang="en-US" b="true" sz="2773" i="true">
                <a:solidFill>
                  <a:srgbClr val="000000"/>
                </a:solidFill>
                <a:latin typeface="Helvetica World Bold Italics"/>
                <a:ea typeface="Helvetica World Bold Italics"/>
                <a:cs typeface="Helvetica World Bold Italics"/>
                <a:sym typeface="Helvetica World Bold Italics"/>
              </a:rPr>
              <a:t>estion de projet</a:t>
            </a:r>
          </a:p>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Documentation</a:t>
            </a:r>
          </a:p>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Matériel physique + Récepteur NFC</a:t>
            </a:r>
          </a:p>
          <a:p>
            <a:pPr algn="ctr">
              <a:lnSpc>
                <a:spcPts val="458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51435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2243" y="0"/>
                  </a:moveTo>
                  <a:lnTo>
                    <a:pt x="4543416" y="0"/>
                  </a:lnTo>
                  <a:cubicBezTo>
                    <a:pt x="4544011" y="0"/>
                    <a:pt x="4544582" y="236"/>
                    <a:pt x="4545002" y="657"/>
                  </a:cubicBezTo>
                  <a:cubicBezTo>
                    <a:pt x="4545423" y="1078"/>
                    <a:pt x="4545659" y="1648"/>
                    <a:pt x="4545659" y="2243"/>
                  </a:cubicBezTo>
                  <a:lnTo>
                    <a:pt x="4545659" y="2436157"/>
                  </a:lnTo>
                  <a:cubicBezTo>
                    <a:pt x="4545659" y="2437396"/>
                    <a:pt x="4544655" y="2438400"/>
                    <a:pt x="4543416" y="2438400"/>
                  </a:cubicBezTo>
                  <a:lnTo>
                    <a:pt x="2243" y="2438400"/>
                  </a:lnTo>
                  <a:cubicBezTo>
                    <a:pt x="1648" y="2438400"/>
                    <a:pt x="1078" y="2438164"/>
                    <a:pt x="657" y="2437743"/>
                  </a:cubicBezTo>
                  <a:cubicBezTo>
                    <a:pt x="236" y="2437323"/>
                    <a:pt x="0" y="2436752"/>
                    <a:pt x="0" y="2436157"/>
                  </a:cubicBezTo>
                  <a:lnTo>
                    <a:pt x="0" y="2243"/>
                  </a:lnTo>
                  <a:cubicBezTo>
                    <a:pt x="0" y="1648"/>
                    <a:pt x="236" y="1078"/>
                    <a:pt x="657" y="657"/>
                  </a:cubicBezTo>
                  <a:cubicBezTo>
                    <a:pt x="1078" y="236"/>
                    <a:pt x="1648" y="0"/>
                    <a:pt x="2243" y="0"/>
                  </a:cubicBezTo>
                  <a:close/>
                </a:path>
              </a:pathLst>
            </a:custGeom>
            <a:solidFill>
              <a:srgbClr val="EAEEEC"/>
            </a:solidFill>
          </p:spPr>
        </p:sp>
        <p:sp>
          <p:nvSpPr>
            <p:cNvPr name="TextBox 4" id="4"/>
            <p:cNvSpPr txBox="true"/>
            <p:nvPr/>
          </p:nvSpPr>
          <p:spPr>
            <a:xfrm>
              <a:off x="0" y="-38100"/>
              <a:ext cx="4545659"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42358"/>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1066163" y="4047870"/>
            <a:ext cx="3209520" cy="5078340"/>
            <a:chOff x="0" y="0"/>
            <a:chExt cx="845306" cy="1337505"/>
          </a:xfrm>
        </p:grpSpPr>
        <p:sp>
          <p:nvSpPr>
            <p:cNvPr name="Freeform 9" id="9"/>
            <p:cNvSpPr/>
            <p:nvPr/>
          </p:nvSpPr>
          <p:spPr>
            <a:xfrm flipH="false" flipV="false" rot="0">
              <a:off x="0" y="0"/>
              <a:ext cx="845306" cy="1337505"/>
            </a:xfrm>
            <a:custGeom>
              <a:avLst/>
              <a:gdLst/>
              <a:ahLst/>
              <a:cxnLst/>
              <a:rect r="r" b="b" t="t" l="l"/>
              <a:pathLst>
                <a:path h="1337505" w="845306">
                  <a:moveTo>
                    <a:pt x="12061" y="0"/>
                  </a:moveTo>
                  <a:lnTo>
                    <a:pt x="833245" y="0"/>
                  </a:lnTo>
                  <a:cubicBezTo>
                    <a:pt x="836444" y="0"/>
                    <a:pt x="839511" y="1271"/>
                    <a:pt x="841773" y="3533"/>
                  </a:cubicBezTo>
                  <a:cubicBezTo>
                    <a:pt x="844035" y="5794"/>
                    <a:pt x="845306" y="8862"/>
                    <a:pt x="845306" y="12061"/>
                  </a:cubicBezTo>
                  <a:lnTo>
                    <a:pt x="845306" y="1325444"/>
                  </a:lnTo>
                  <a:cubicBezTo>
                    <a:pt x="845306" y="1332105"/>
                    <a:pt x="839906" y="1337505"/>
                    <a:pt x="833245" y="1337505"/>
                  </a:cubicBezTo>
                  <a:lnTo>
                    <a:pt x="12061" y="1337505"/>
                  </a:lnTo>
                  <a:cubicBezTo>
                    <a:pt x="8862" y="1337505"/>
                    <a:pt x="5794" y="1336235"/>
                    <a:pt x="3533" y="1333973"/>
                  </a:cubicBezTo>
                  <a:cubicBezTo>
                    <a:pt x="1271" y="1331711"/>
                    <a:pt x="0" y="1328643"/>
                    <a:pt x="0" y="1325444"/>
                  </a:cubicBezTo>
                  <a:lnTo>
                    <a:pt x="0" y="12061"/>
                  </a:lnTo>
                  <a:cubicBezTo>
                    <a:pt x="0" y="5400"/>
                    <a:pt x="5400" y="0"/>
                    <a:pt x="12061" y="0"/>
                  </a:cubicBezTo>
                  <a:close/>
                </a:path>
              </a:pathLst>
            </a:custGeom>
            <a:solidFill>
              <a:srgbClr val="FFFFFF"/>
            </a:solidFill>
          </p:spPr>
        </p:sp>
        <p:sp>
          <p:nvSpPr>
            <p:cNvPr name="TextBox 10" id="10"/>
            <p:cNvSpPr txBox="true"/>
            <p:nvPr/>
          </p:nvSpPr>
          <p:spPr>
            <a:xfrm>
              <a:off x="0" y="-38100"/>
              <a:ext cx="845306" cy="137560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60425" y="4126127"/>
            <a:ext cx="3020997" cy="3831712"/>
            <a:chOff x="0" y="0"/>
            <a:chExt cx="443742" cy="562825"/>
          </a:xfrm>
        </p:grpSpPr>
        <p:sp>
          <p:nvSpPr>
            <p:cNvPr name="Freeform 12" id="12"/>
            <p:cNvSpPr/>
            <p:nvPr/>
          </p:nvSpPr>
          <p:spPr>
            <a:xfrm flipH="false" flipV="false" rot="0">
              <a:off x="0" y="0"/>
              <a:ext cx="443742" cy="562825"/>
            </a:xfrm>
            <a:custGeom>
              <a:avLst/>
              <a:gdLst/>
              <a:ahLst/>
              <a:cxnLst/>
              <a:rect r="r" b="b" t="t" l="l"/>
              <a:pathLst>
                <a:path h="562825" w="443742">
                  <a:moveTo>
                    <a:pt x="0" y="0"/>
                  </a:moveTo>
                  <a:lnTo>
                    <a:pt x="443742" y="0"/>
                  </a:lnTo>
                  <a:lnTo>
                    <a:pt x="443742" y="562825"/>
                  </a:lnTo>
                  <a:lnTo>
                    <a:pt x="0" y="562825"/>
                  </a:lnTo>
                  <a:close/>
                </a:path>
              </a:pathLst>
            </a:custGeom>
            <a:blipFill>
              <a:blip r:embed="rId2"/>
              <a:stretch>
                <a:fillRect l="-17381" t="0" r="-17381" b="0"/>
              </a:stretch>
            </a:blipFill>
          </p:spPr>
        </p:sp>
      </p:grpSp>
      <p:sp>
        <p:nvSpPr>
          <p:cNvPr name="TextBox 13" id="13"/>
          <p:cNvSpPr txBox="true"/>
          <p:nvPr/>
        </p:nvSpPr>
        <p:spPr>
          <a:xfrm rot="0">
            <a:off x="1238816" y="8048856"/>
            <a:ext cx="2864215" cy="345405"/>
          </a:xfrm>
          <a:prstGeom prst="rect">
            <a:avLst/>
          </a:prstGeom>
        </p:spPr>
        <p:txBody>
          <a:bodyPr anchor="t" rtlCol="false" tIns="0" lIns="0" bIns="0" rIns="0">
            <a:spAutoFit/>
          </a:bodyPr>
          <a:lstStyle/>
          <a:p>
            <a:pPr algn="ctr">
              <a:lnSpc>
                <a:spcPts val="2591"/>
              </a:lnSpc>
            </a:pPr>
            <a:r>
              <a:rPr lang="en-US" b="true" sz="1851">
                <a:solidFill>
                  <a:srgbClr val="000000"/>
                </a:solidFill>
                <a:latin typeface="Helvetica World Bold"/>
                <a:ea typeface="Helvetica World Bold"/>
                <a:cs typeface="Helvetica World Bold"/>
                <a:sym typeface="Helvetica World Bold"/>
              </a:rPr>
              <a:t>HAGUY JANNICK</a:t>
            </a:r>
          </a:p>
        </p:txBody>
      </p:sp>
      <p:sp>
        <p:nvSpPr>
          <p:cNvPr name="TextBox 14" id="14"/>
          <p:cNvSpPr txBox="true"/>
          <p:nvPr/>
        </p:nvSpPr>
        <p:spPr>
          <a:xfrm rot="0">
            <a:off x="1238816" y="8518085"/>
            <a:ext cx="2864215" cy="314925"/>
          </a:xfrm>
          <a:prstGeom prst="rect">
            <a:avLst/>
          </a:prstGeom>
        </p:spPr>
        <p:txBody>
          <a:bodyPr anchor="t" rtlCol="false" tIns="0" lIns="0" bIns="0" rIns="0">
            <a:spAutoFit/>
          </a:bodyPr>
          <a:lstStyle/>
          <a:p>
            <a:pPr algn="ctr">
              <a:lnSpc>
                <a:spcPts val="2591"/>
              </a:lnSpc>
            </a:pPr>
            <a:r>
              <a:rPr lang="en-US" sz="1851">
                <a:solidFill>
                  <a:srgbClr val="000000"/>
                </a:solidFill>
                <a:latin typeface="Helvetica World"/>
                <a:ea typeface="Helvetica World"/>
                <a:cs typeface="Helvetica World"/>
                <a:sym typeface="Helvetica World"/>
              </a:rPr>
              <a:t>CHEF DE PROJET</a:t>
            </a:r>
          </a:p>
        </p:txBody>
      </p:sp>
      <p:sp>
        <p:nvSpPr>
          <p:cNvPr name="TextBox 15" id="15"/>
          <p:cNvSpPr txBox="true"/>
          <p:nvPr/>
        </p:nvSpPr>
        <p:spPr>
          <a:xfrm rot="0">
            <a:off x="990273" y="838200"/>
            <a:ext cx="8855578" cy="1829137"/>
          </a:xfrm>
          <a:prstGeom prst="rect">
            <a:avLst/>
          </a:prstGeom>
        </p:spPr>
        <p:txBody>
          <a:bodyPr anchor="t" rtlCol="false" tIns="0" lIns="0" bIns="0" rIns="0">
            <a:spAutoFit/>
          </a:bodyPr>
          <a:lstStyle/>
          <a:p>
            <a:pPr algn="l">
              <a:lnSpc>
                <a:spcPts val="13736"/>
              </a:lnSpc>
            </a:pPr>
            <a:r>
              <a:rPr lang="en-US" sz="9811" spc="-323" b="true">
                <a:solidFill>
                  <a:srgbClr val="000000"/>
                </a:solidFill>
                <a:latin typeface="Helvetica World Bold"/>
                <a:ea typeface="Helvetica World Bold"/>
                <a:cs typeface="Helvetica World Bold"/>
                <a:sym typeface="Helvetica World Bold"/>
              </a:rPr>
              <a:t>Notre Equipe</a:t>
            </a:r>
          </a:p>
        </p:txBody>
      </p:sp>
      <p:sp>
        <p:nvSpPr>
          <p:cNvPr name="TextBox 16" id="16"/>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7" id="17"/>
          <p:cNvSpPr txBox="true"/>
          <p:nvPr/>
        </p:nvSpPr>
        <p:spPr>
          <a:xfrm rot="0">
            <a:off x="12937941" y="1146118"/>
            <a:ext cx="4321359" cy="698769"/>
          </a:xfrm>
          <a:prstGeom prst="rect">
            <a:avLst/>
          </a:prstGeom>
        </p:spPr>
        <p:txBody>
          <a:bodyPr anchor="t" rtlCol="false" tIns="0" lIns="0" bIns="0" rIns="0">
            <a:spAutoFit/>
          </a:bodyPr>
          <a:lstStyle/>
          <a:p>
            <a:pPr algn="r">
              <a:lnSpc>
                <a:spcPts val="2335"/>
              </a:lnSpc>
            </a:pPr>
            <a:r>
              <a:rPr lang="en-US" b="true" sz="2715" spc="-97">
                <a:solidFill>
                  <a:srgbClr val="000000"/>
                </a:solidFill>
                <a:latin typeface="Helvetica World Bold"/>
                <a:ea typeface="Helvetica World Bold"/>
                <a:cs typeface="Helvetica World Bold"/>
                <a:sym typeface="Helvetica World Bold"/>
              </a:rPr>
              <a:t>Une équipe engagée</a:t>
            </a:r>
          </a:p>
          <a:p>
            <a:pPr algn="r">
              <a:lnSpc>
                <a:spcPts val="2335"/>
              </a:lnSpc>
            </a:pPr>
            <a:r>
              <a:rPr lang="en-US" b="true" sz="2715" spc="-97">
                <a:solidFill>
                  <a:srgbClr val="000000"/>
                </a:solidFill>
                <a:latin typeface="Helvetica World Bold"/>
                <a:ea typeface="Helvetica World Bold"/>
                <a:cs typeface="Helvetica World Bold"/>
                <a:sym typeface="Helvetica World Bold"/>
              </a:rPr>
              <a:t>pour réaliser vos ambitions</a:t>
            </a:r>
          </a:p>
        </p:txBody>
      </p:sp>
      <p:sp>
        <p:nvSpPr>
          <p:cNvPr name="TextBox 18" id="18"/>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12</a:t>
            </a:r>
          </a:p>
        </p:txBody>
      </p:sp>
      <p:sp>
        <p:nvSpPr>
          <p:cNvPr name="TextBox 19" id="19"/>
          <p:cNvSpPr txBox="true"/>
          <p:nvPr/>
        </p:nvSpPr>
        <p:spPr>
          <a:xfrm rot="0">
            <a:off x="8442297" y="5320975"/>
            <a:ext cx="4689872" cy="2123478"/>
          </a:xfrm>
          <a:prstGeom prst="rect">
            <a:avLst/>
          </a:prstGeom>
        </p:spPr>
        <p:txBody>
          <a:bodyPr anchor="t" rtlCol="false" tIns="0" lIns="0" bIns="0" rIns="0">
            <a:spAutoFit/>
          </a:bodyPr>
          <a:lstStyle/>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Coordina</a:t>
            </a:r>
            <a:r>
              <a:rPr lang="en-US" b="true" sz="2773" i="true">
                <a:solidFill>
                  <a:srgbClr val="000000"/>
                </a:solidFill>
                <a:latin typeface="Helvetica World Bold Italics"/>
                <a:ea typeface="Helvetica World Bold Italics"/>
                <a:cs typeface="Helvetica World Bold Italics"/>
                <a:sym typeface="Helvetica World Bold Italics"/>
              </a:rPr>
              <a:t>tion des interfaces</a:t>
            </a:r>
          </a:p>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Émetteur NFC</a:t>
            </a:r>
          </a:p>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App Mobile</a:t>
            </a:r>
          </a:p>
          <a:p>
            <a:pPr algn="ctr">
              <a:lnSpc>
                <a:spcPts val="4582"/>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51435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2243" y="0"/>
                  </a:moveTo>
                  <a:lnTo>
                    <a:pt x="4543416" y="0"/>
                  </a:lnTo>
                  <a:cubicBezTo>
                    <a:pt x="4544011" y="0"/>
                    <a:pt x="4544582" y="236"/>
                    <a:pt x="4545002" y="657"/>
                  </a:cubicBezTo>
                  <a:cubicBezTo>
                    <a:pt x="4545423" y="1078"/>
                    <a:pt x="4545659" y="1648"/>
                    <a:pt x="4545659" y="2243"/>
                  </a:cubicBezTo>
                  <a:lnTo>
                    <a:pt x="4545659" y="2436157"/>
                  </a:lnTo>
                  <a:cubicBezTo>
                    <a:pt x="4545659" y="2437396"/>
                    <a:pt x="4544655" y="2438400"/>
                    <a:pt x="4543416" y="2438400"/>
                  </a:cubicBezTo>
                  <a:lnTo>
                    <a:pt x="2243" y="2438400"/>
                  </a:lnTo>
                  <a:cubicBezTo>
                    <a:pt x="1648" y="2438400"/>
                    <a:pt x="1078" y="2438164"/>
                    <a:pt x="657" y="2437743"/>
                  </a:cubicBezTo>
                  <a:cubicBezTo>
                    <a:pt x="236" y="2437323"/>
                    <a:pt x="0" y="2436752"/>
                    <a:pt x="0" y="2436157"/>
                  </a:cubicBezTo>
                  <a:lnTo>
                    <a:pt x="0" y="2243"/>
                  </a:lnTo>
                  <a:cubicBezTo>
                    <a:pt x="0" y="1648"/>
                    <a:pt x="236" y="1078"/>
                    <a:pt x="657" y="657"/>
                  </a:cubicBezTo>
                  <a:cubicBezTo>
                    <a:pt x="1078" y="236"/>
                    <a:pt x="1648" y="0"/>
                    <a:pt x="2243" y="0"/>
                  </a:cubicBezTo>
                  <a:close/>
                </a:path>
              </a:pathLst>
            </a:custGeom>
            <a:solidFill>
              <a:srgbClr val="EAEEEC"/>
            </a:solidFill>
          </p:spPr>
        </p:sp>
        <p:sp>
          <p:nvSpPr>
            <p:cNvPr name="TextBox 4" id="4"/>
            <p:cNvSpPr txBox="true"/>
            <p:nvPr/>
          </p:nvSpPr>
          <p:spPr>
            <a:xfrm>
              <a:off x="0" y="-38100"/>
              <a:ext cx="4545659"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42358"/>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1066163" y="4047870"/>
            <a:ext cx="3209520" cy="5078340"/>
            <a:chOff x="0" y="0"/>
            <a:chExt cx="845306" cy="1337505"/>
          </a:xfrm>
        </p:grpSpPr>
        <p:sp>
          <p:nvSpPr>
            <p:cNvPr name="Freeform 9" id="9"/>
            <p:cNvSpPr/>
            <p:nvPr/>
          </p:nvSpPr>
          <p:spPr>
            <a:xfrm flipH="false" flipV="false" rot="0">
              <a:off x="0" y="0"/>
              <a:ext cx="845306" cy="1337505"/>
            </a:xfrm>
            <a:custGeom>
              <a:avLst/>
              <a:gdLst/>
              <a:ahLst/>
              <a:cxnLst/>
              <a:rect r="r" b="b" t="t" l="l"/>
              <a:pathLst>
                <a:path h="1337505" w="845306">
                  <a:moveTo>
                    <a:pt x="12061" y="0"/>
                  </a:moveTo>
                  <a:lnTo>
                    <a:pt x="833245" y="0"/>
                  </a:lnTo>
                  <a:cubicBezTo>
                    <a:pt x="836444" y="0"/>
                    <a:pt x="839511" y="1271"/>
                    <a:pt x="841773" y="3533"/>
                  </a:cubicBezTo>
                  <a:cubicBezTo>
                    <a:pt x="844035" y="5794"/>
                    <a:pt x="845306" y="8862"/>
                    <a:pt x="845306" y="12061"/>
                  </a:cubicBezTo>
                  <a:lnTo>
                    <a:pt x="845306" y="1325444"/>
                  </a:lnTo>
                  <a:cubicBezTo>
                    <a:pt x="845306" y="1332105"/>
                    <a:pt x="839906" y="1337505"/>
                    <a:pt x="833245" y="1337505"/>
                  </a:cubicBezTo>
                  <a:lnTo>
                    <a:pt x="12061" y="1337505"/>
                  </a:lnTo>
                  <a:cubicBezTo>
                    <a:pt x="8862" y="1337505"/>
                    <a:pt x="5794" y="1336235"/>
                    <a:pt x="3533" y="1333973"/>
                  </a:cubicBezTo>
                  <a:cubicBezTo>
                    <a:pt x="1271" y="1331711"/>
                    <a:pt x="0" y="1328643"/>
                    <a:pt x="0" y="1325444"/>
                  </a:cubicBezTo>
                  <a:lnTo>
                    <a:pt x="0" y="12061"/>
                  </a:lnTo>
                  <a:cubicBezTo>
                    <a:pt x="0" y="5400"/>
                    <a:pt x="5400" y="0"/>
                    <a:pt x="12061" y="0"/>
                  </a:cubicBezTo>
                  <a:close/>
                </a:path>
              </a:pathLst>
            </a:custGeom>
            <a:solidFill>
              <a:srgbClr val="FFFFFF"/>
            </a:solidFill>
          </p:spPr>
        </p:sp>
        <p:sp>
          <p:nvSpPr>
            <p:cNvPr name="TextBox 10" id="10"/>
            <p:cNvSpPr txBox="true"/>
            <p:nvPr/>
          </p:nvSpPr>
          <p:spPr>
            <a:xfrm>
              <a:off x="0" y="-38100"/>
              <a:ext cx="845306" cy="137560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60425" y="4126127"/>
            <a:ext cx="3020997" cy="3831712"/>
            <a:chOff x="0" y="0"/>
            <a:chExt cx="443742" cy="562825"/>
          </a:xfrm>
        </p:grpSpPr>
        <p:sp>
          <p:nvSpPr>
            <p:cNvPr name="Freeform 12" id="12"/>
            <p:cNvSpPr/>
            <p:nvPr/>
          </p:nvSpPr>
          <p:spPr>
            <a:xfrm flipH="false" flipV="false" rot="0">
              <a:off x="0" y="0"/>
              <a:ext cx="443742" cy="562825"/>
            </a:xfrm>
            <a:custGeom>
              <a:avLst/>
              <a:gdLst/>
              <a:ahLst/>
              <a:cxnLst/>
              <a:rect r="r" b="b" t="t" l="l"/>
              <a:pathLst>
                <a:path h="562825" w="443742">
                  <a:moveTo>
                    <a:pt x="0" y="0"/>
                  </a:moveTo>
                  <a:lnTo>
                    <a:pt x="443742" y="0"/>
                  </a:lnTo>
                  <a:lnTo>
                    <a:pt x="443742" y="562825"/>
                  </a:lnTo>
                  <a:lnTo>
                    <a:pt x="0" y="562825"/>
                  </a:lnTo>
                  <a:close/>
                </a:path>
              </a:pathLst>
            </a:custGeom>
            <a:blipFill>
              <a:blip r:embed="rId2"/>
              <a:stretch>
                <a:fillRect l="-17381" t="0" r="-17381" b="0"/>
              </a:stretch>
            </a:blipFill>
          </p:spPr>
        </p:sp>
      </p:grpSp>
      <p:sp>
        <p:nvSpPr>
          <p:cNvPr name="TextBox 13" id="13"/>
          <p:cNvSpPr txBox="true"/>
          <p:nvPr/>
        </p:nvSpPr>
        <p:spPr>
          <a:xfrm rot="0">
            <a:off x="1238816" y="8048856"/>
            <a:ext cx="2864215" cy="345405"/>
          </a:xfrm>
          <a:prstGeom prst="rect">
            <a:avLst/>
          </a:prstGeom>
        </p:spPr>
        <p:txBody>
          <a:bodyPr anchor="t" rtlCol="false" tIns="0" lIns="0" bIns="0" rIns="0">
            <a:spAutoFit/>
          </a:bodyPr>
          <a:lstStyle/>
          <a:p>
            <a:pPr algn="ctr">
              <a:lnSpc>
                <a:spcPts val="2591"/>
              </a:lnSpc>
            </a:pPr>
            <a:r>
              <a:rPr lang="en-US" b="true" sz="1851">
                <a:solidFill>
                  <a:srgbClr val="000000"/>
                </a:solidFill>
                <a:latin typeface="Helvetica World Bold"/>
                <a:ea typeface="Helvetica World Bold"/>
                <a:cs typeface="Helvetica World Bold"/>
                <a:sym typeface="Helvetica World Bold"/>
              </a:rPr>
              <a:t>SIOUPARSAM LIONEL</a:t>
            </a:r>
          </a:p>
        </p:txBody>
      </p:sp>
      <p:sp>
        <p:nvSpPr>
          <p:cNvPr name="TextBox 14" id="14"/>
          <p:cNvSpPr txBox="true"/>
          <p:nvPr/>
        </p:nvSpPr>
        <p:spPr>
          <a:xfrm rot="0">
            <a:off x="1238816" y="8518085"/>
            <a:ext cx="2864215" cy="314925"/>
          </a:xfrm>
          <a:prstGeom prst="rect">
            <a:avLst/>
          </a:prstGeom>
        </p:spPr>
        <p:txBody>
          <a:bodyPr anchor="t" rtlCol="false" tIns="0" lIns="0" bIns="0" rIns="0">
            <a:spAutoFit/>
          </a:bodyPr>
          <a:lstStyle/>
          <a:p>
            <a:pPr algn="ctr">
              <a:lnSpc>
                <a:spcPts val="2591"/>
              </a:lnSpc>
            </a:pPr>
            <a:r>
              <a:rPr lang="en-US" sz="1851">
                <a:solidFill>
                  <a:srgbClr val="000000"/>
                </a:solidFill>
                <a:latin typeface="Helvetica World"/>
                <a:ea typeface="Helvetica World"/>
                <a:cs typeface="Helvetica World"/>
                <a:sym typeface="Helvetica World"/>
              </a:rPr>
              <a:t>CHEF DE PROJET</a:t>
            </a:r>
          </a:p>
        </p:txBody>
      </p:sp>
      <p:sp>
        <p:nvSpPr>
          <p:cNvPr name="TextBox 15" id="15"/>
          <p:cNvSpPr txBox="true"/>
          <p:nvPr/>
        </p:nvSpPr>
        <p:spPr>
          <a:xfrm rot="0">
            <a:off x="990273" y="838200"/>
            <a:ext cx="8855578" cy="1829137"/>
          </a:xfrm>
          <a:prstGeom prst="rect">
            <a:avLst/>
          </a:prstGeom>
        </p:spPr>
        <p:txBody>
          <a:bodyPr anchor="t" rtlCol="false" tIns="0" lIns="0" bIns="0" rIns="0">
            <a:spAutoFit/>
          </a:bodyPr>
          <a:lstStyle/>
          <a:p>
            <a:pPr algn="l">
              <a:lnSpc>
                <a:spcPts val="13736"/>
              </a:lnSpc>
            </a:pPr>
            <a:r>
              <a:rPr lang="en-US" sz="9811" spc="-323" b="true">
                <a:solidFill>
                  <a:srgbClr val="000000"/>
                </a:solidFill>
                <a:latin typeface="Helvetica World Bold"/>
                <a:ea typeface="Helvetica World Bold"/>
                <a:cs typeface="Helvetica World Bold"/>
                <a:sym typeface="Helvetica World Bold"/>
              </a:rPr>
              <a:t>Notre Equipe</a:t>
            </a:r>
          </a:p>
        </p:txBody>
      </p:sp>
      <p:sp>
        <p:nvSpPr>
          <p:cNvPr name="TextBox 16" id="16"/>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7" id="17"/>
          <p:cNvSpPr txBox="true"/>
          <p:nvPr/>
        </p:nvSpPr>
        <p:spPr>
          <a:xfrm rot="0">
            <a:off x="12937941" y="1146118"/>
            <a:ext cx="4321359" cy="698769"/>
          </a:xfrm>
          <a:prstGeom prst="rect">
            <a:avLst/>
          </a:prstGeom>
        </p:spPr>
        <p:txBody>
          <a:bodyPr anchor="t" rtlCol="false" tIns="0" lIns="0" bIns="0" rIns="0">
            <a:spAutoFit/>
          </a:bodyPr>
          <a:lstStyle/>
          <a:p>
            <a:pPr algn="r">
              <a:lnSpc>
                <a:spcPts val="2335"/>
              </a:lnSpc>
            </a:pPr>
            <a:r>
              <a:rPr lang="en-US" b="true" sz="2715" spc="-97">
                <a:solidFill>
                  <a:srgbClr val="000000"/>
                </a:solidFill>
                <a:latin typeface="Helvetica World Bold"/>
                <a:ea typeface="Helvetica World Bold"/>
                <a:cs typeface="Helvetica World Bold"/>
                <a:sym typeface="Helvetica World Bold"/>
              </a:rPr>
              <a:t>Une équipe engagée</a:t>
            </a:r>
          </a:p>
          <a:p>
            <a:pPr algn="r">
              <a:lnSpc>
                <a:spcPts val="2335"/>
              </a:lnSpc>
            </a:pPr>
            <a:r>
              <a:rPr lang="en-US" b="true" sz="2715" spc="-97">
                <a:solidFill>
                  <a:srgbClr val="000000"/>
                </a:solidFill>
                <a:latin typeface="Helvetica World Bold"/>
                <a:ea typeface="Helvetica World Bold"/>
                <a:cs typeface="Helvetica World Bold"/>
                <a:sym typeface="Helvetica World Bold"/>
              </a:rPr>
              <a:t>pour réaliser vos ambitions</a:t>
            </a:r>
          </a:p>
        </p:txBody>
      </p:sp>
      <p:sp>
        <p:nvSpPr>
          <p:cNvPr name="TextBox 18" id="18"/>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13</a:t>
            </a:r>
          </a:p>
        </p:txBody>
      </p:sp>
      <p:sp>
        <p:nvSpPr>
          <p:cNvPr name="TextBox 19" id="19"/>
          <p:cNvSpPr txBox="true"/>
          <p:nvPr/>
        </p:nvSpPr>
        <p:spPr>
          <a:xfrm rot="0">
            <a:off x="7796688" y="5095875"/>
            <a:ext cx="6026111" cy="2123478"/>
          </a:xfrm>
          <a:prstGeom prst="rect">
            <a:avLst/>
          </a:prstGeom>
        </p:spPr>
        <p:txBody>
          <a:bodyPr anchor="t" rtlCol="false" tIns="0" lIns="0" bIns="0" rIns="0">
            <a:spAutoFit/>
          </a:bodyPr>
          <a:lstStyle/>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Chargé</a:t>
            </a:r>
            <a:r>
              <a:rPr lang="en-US" b="true" sz="2773" i="true">
                <a:solidFill>
                  <a:srgbClr val="000000"/>
                </a:solidFill>
                <a:latin typeface="Helvetica World Bold Italics"/>
                <a:ea typeface="Helvetica World Bold Italics"/>
                <a:cs typeface="Helvetica World Bold Italics"/>
                <a:sym typeface="Helvetica World Bold Italics"/>
              </a:rPr>
              <a:t> des Test</a:t>
            </a:r>
          </a:p>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Site Internet</a:t>
            </a:r>
          </a:p>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Requêtes Site &lt;-&gt; Base de Données</a:t>
            </a:r>
          </a:p>
          <a:p>
            <a:pPr algn="ctr">
              <a:lnSpc>
                <a:spcPts val="4582"/>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51435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2243" y="0"/>
                  </a:moveTo>
                  <a:lnTo>
                    <a:pt x="4543416" y="0"/>
                  </a:lnTo>
                  <a:cubicBezTo>
                    <a:pt x="4544011" y="0"/>
                    <a:pt x="4544582" y="236"/>
                    <a:pt x="4545002" y="657"/>
                  </a:cubicBezTo>
                  <a:cubicBezTo>
                    <a:pt x="4545423" y="1078"/>
                    <a:pt x="4545659" y="1648"/>
                    <a:pt x="4545659" y="2243"/>
                  </a:cubicBezTo>
                  <a:lnTo>
                    <a:pt x="4545659" y="2436157"/>
                  </a:lnTo>
                  <a:cubicBezTo>
                    <a:pt x="4545659" y="2437396"/>
                    <a:pt x="4544655" y="2438400"/>
                    <a:pt x="4543416" y="2438400"/>
                  </a:cubicBezTo>
                  <a:lnTo>
                    <a:pt x="2243" y="2438400"/>
                  </a:lnTo>
                  <a:cubicBezTo>
                    <a:pt x="1648" y="2438400"/>
                    <a:pt x="1078" y="2438164"/>
                    <a:pt x="657" y="2437743"/>
                  </a:cubicBezTo>
                  <a:cubicBezTo>
                    <a:pt x="236" y="2437323"/>
                    <a:pt x="0" y="2436752"/>
                    <a:pt x="0" y="2436157"/>
                  </a:cubicBezTo>
                  <a:lnTo>
                    <a:pt x="0" y="2243"/>
                  </a:lnTo>
                  <a:cubicBezTo>
                    <a:pt x="0" y="1648"/>
                    <a:pt x="236" y="1078"/>
                    <a:pt x="657" y="657"/>
                  </a:cubicBezTo>
                  <a:cubicBezTo>
                    <a:pt x="1078" y="236"/>
                    <a:pt x="1648" y="0"/>
                    <a:pt x="2243" y="0"/>
                  </a:cubicBezTo>
                  <a:close/>
                </a:path>
              </a:pathLst>
            </a:custGeom>
            <a:solidFill>
              <a:srgbClr val="EAEEEC"/>
            </a:solidFill>
          </p:spPr>
        </p:sp>
        <p:sp>
          <p:nvSpPr>
            <p:cNvPr name="TextBox 4" id="4"/>
            <p:cNvSpPr txBox="true"/>
            <p:nvPr/>
          </p:nvSpPr>
          <p:spPr>
            <a:xfrm>
              <a:off x="0" y="-38100"/>
              <a:ext cx="4545659"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42358"/>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1066163" y="4047870"/>
            <a:ext cx="3209520" cy="5078340"/>
            <a:chOff x="0" y="0"/>
            <a:chExt cx="845306" cy="1337505"/>
          </a:xfrm>
        </p:grpSpPr>
        <p:sp>
          <p:nvSpPr>
            <p:cNvPr name="Freeform 9" id="9"/>
            <p:cNvSpPr/>
            <p:nvPr/>
          </p:nvSpPr>
          <p:spPr>
            <a:xfrm flipH="false" flipV="false" rot="0">
              <a:off x="0" y="0"/>
              <a:ext cx="845306" cy="1337505"/>
            </a:xfrm>
            <a:custGeom>
              <a:avLst/>
              <a:gdLst/>
              <a:ahLst/>
              <a:cxnLst/>
              <a:rect r="r" b="b" t="t" l="l"/>
              <a:pathLst>
                <a:path h="1337505" w="845306">
                  <a:moveTo>
                    <a:pt x="12061" y="0"/>
                  </a:moveTo>
                  <a:lnTo>
                    <a:pt x="833245" y="0"/>
                  </a:lnTo>
                  <a:cubicBezTo>
                    <a:pt x="836444" y="0"/>
                    <a:pt x="839511" y="1271"/>
                    <a:pt x="841773" y="3533"/>
                  </a:cubicBezTo>
                  <a:cubicBezTo>
                    <a:pt x="844035" y="5794"/>
                    <a:pt x="845306" y="8862"/>
                    <a:pt x="845306" y="12061"/>
                  </a:cubicBezTo>
                  <a:lnTo>
                    <a:pt x="845306" y="1325444"/>
                  </a:lnTo>
                  <a:cubicBezTo>
                    <a:pt x="845306" y="1332105"/>
                    <a:pt x="839906" y="1337505"/>
                    <a:pt x="833245" y="1337505"/>
                  </a:cubicBezTo>
                  <a:lnTo>
                    <a:pt x="12061" y="1337505"/>
                  </a:lnTo>
                  <a:cubicBezTo>
                    <a:pt x="8862" y="1337505"/>
                    <a:pt x="5794" y="1336235"/>
                    <a:pt x="3533" y="1333973"/>
                  </a:cubicBezTo>
                  <a:cubicBezTo>
                    <a:pt x="1271" y="1331711"/>
                    <a:pt x="0" y="1328643"/>
                    <a:pt x="0" y="1325444"/>
                  </a:cubicBezTo>
                  <a:lnTo>
                    <a:pt x="0" y="12061"/>
                  </a:lnTo>
                  <a:cubicBezTo>
                    <a:pt x="0" y="5400"/>
                    <a:pt x="5400" y="0"/>
                    <a:pt x="12061" y="0"/>
                  </a:cubicBezTo>
                  <a:close/>
                </a:path>
              </a:pathLst>
            </a:custGeom>
            <a:solidFill>
              <a:srgbClr val="FFFFFF"/>
            </a:solidFill>
          </p:spPr>
        </p:sp>
        <p:sp>
          <p:nvSpPr>
            <p:cNvPr name="TextBox 10" id="10"/>
            <p:cNvSpPr txBox="true"/>
            <p:nvPr/>
          </p:nvSpPr>
          <p:spPr>
            <a:xfrm>
              <a:off x="0" y="-38100"/>
              <a:ext cx="845306" cy="137560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60425" y="4126127"/>
            <a:ext cx="3020997" cy="3831712"/>
            <a:chOff x="0" y="0"/>
            <a:chExt cx="443742" cy="562825"/>
          </a:xfrm>
        </p:grpSpPr>
        <p:sp>
          <p:nvSpPr>
            <p:cNvPr name="Freeform 12" id="12"/>
            <p:cNvSpPr/>
            <p:nvPr/>
          </p:nvSpPr>
          <p:spPr>
            <a:xfrm flipH="false" flipV="false" rot="0">
              <a:off x="0" y="0"/>
              <a:ext cx="443742" cy="562825"/>
            </a:xfrm>
            <a:custGeom>
              <a:avLst/>
              <a:gdLst/>
              <a:ahLst/>
              <a:cxnLst/>
              <a:rect r="r" b="b" t="t" l="l"/>
              <a:pathLst>
                <a:path h="562825" w="443742">
                  <a:moveTo>
                    <a:pt x="0" y="0"/>
                  </a:moveTo>
                  <a:lnTo>
                    <a:pt x="443742" y="0"/>
                  </a:lnTo>
                  <a:lnTo>
                    <a:pt x="443742" y="562825"/>
                  </a:lnTo>
                  <a:lnTo>
                    <a:pt x="0" y="562825"/>
                  </a:lnTo>
                  <a:close/>
                </a:path>
              </a:pathLst>
            </a:custGeom>
            <a:blipFill>
              <a:blip r:embed="rId2"/>
              <a:stretch>
                <a:fillRect l="-17381" t="0" r="-17381" b="0"/>
              </a:stretch>
            </a:blipFill>
          </p:spPr>
        </p:sp>
      </p:grpSp>
      <p:sp>
        <p:nvSpPr>
          <p:cNvPr name="TextBox 13" id="13"/>
          <p:cNvSpPr txBox="true"/>
          <p:nvPr/>
        </p:nvSpPr>
        <p:spPr>
          <a:xfrm rot="0">
            <a:off x="1238816" y="8048856"/>
            <a:ext cx="2864215" cy="345405"/>
          </a:xfrm>
          <a:prstGeom prst="rect">
            <a:avLst/>
          </a:prstGeom>
        </p:spPr>
        <p:txBody>
          <a:bodyPr anchor="t" rtlCol="false" tIns="0" lIns="0" bIns="0" rIns="0">
            <a:spAutoFit/>
          </a:bodyPr>
          <a:lstStyle/>
          <a:p>
            <a:pPr algn="ctr">
              <a:lnSpc>
                <a:spcPts val="2591"/>
              </a:lnSpc>
            </a:pPr>
            <a:r>
              <a:rPr lang="en-US" b="true" sz="1851">
                <a:solidFill>
                  <a:srgbClr val="000000"/>
                </a:solidFill>
                <a:latin typeface="Helvetica World Bold"/>
                <a:ea typeface="Helvetica World Bold"/>
                <a:cs typeface="Helvetica World Bold"/>
                <a:sym typeface="Helvetica World Bold"/>
              </a:rPr>
              <a:t>CHEVALIER JONATHAN</a:t>
            </a:r>
          </a:p>
        </p:txBody>
      </p:sp>
      <p:sp>
        <p:nvSpPr>
          <p:cNvPr name="TextBox 14" id="14"/>
          <p:cNvSpPr txBox="true"/>
          <p:nvPr/>
        </p:nvSpPr>
        <p:spPr>
          <a:xfrm rot="0">
            <a:off x="1238816" y="8518085"/>
            <a:ext cx="2864215" cy="314925"/>
          </a:xfrm>
          <a:prstGeom prst="rect">
            <a:avLst/>
          </a:prstGeom>
        </p:spPr>
        <p:txBody>
          <a:bodyPr anchor="t" rtlCol="false" tIns="0" lIns="0" bIns="0" rIns="0">
            <a:spAutoFit/>
          </a:bodyPr>
          <a:lstStyle/>
          <a:p>
            <a:pPr algn="ctr">
              <a:lnSpc>
                <a:spcPts val="2591"/>
              </a:lnSpc>
            </a:pPr>
            <a:r>
              <a:rPr lang="en-US" sz="1851">
                <a:solidFill>
                  <a:srgbClr val="000000"/>
                </a:solidFill>
                <a:latin typeface="Helvetica World"/>
                <a:ea typeface="Helvetica World"/>
                <a:cs typeface="Helvetica World"/>
                <a:sym typeface="Helvetica World"/>
              </a:rPr>
              <a:t>CHEF DE PROJET</a:t>
            </a:r>
          </a:p>
        </p:txBody>
      </p:sp>
      <p:sp>
        <p:nvSpPr>
          <p:cNvPr name="TextBox 15" id="15"/>
          <p:cNvSpPr txBox="true"/>
          <p:nvPr/>
        </p:nvSpPr>
        <p:spPr>
          <a:xfrm rot="0">
            <a:off x="990273" y="838200"/>
            <a:ext cx="8855578" cy="1829137"/>
          </a:xfrm>
          <a:prstGeom prst="rect">
            <a:avLst/>
          </a:prstGeom>
        </p:spPr>
        <p:txBody>
          <a:bodyPr anchor="t" rtlCol="false" tIns="0" lIns="0" bIns="0" rIns="0">
            <a:spAutoFit/>
          </a:bodyPr>
          <a:lstStyle/>
          <a:p>
            <a:pPr algn="l">
              <a:lnSpc>
                <a:spcPts val="13736"/>
              </a:lnSpc>
            </a:pPr>
            <a:r>
              <a:rPr lang="en-US" sz="9811" spc="-323" b="true">
                <a:solidFill>
                  <a:srgbClr val="000000"/>
                </a:solidFill>
                <a:latin typeface="Helvetica World Bold"/>
                <a:ea typeface="Helvetica World Bold"/>
                <a:cs typeface="Helvetica World Bold"/>
                <a:sym typeface="Helvetica World Bold"/>
              </a:rPr>
              <a:t>Notre Equipe</a:t>
            </a:r>
          </a:p>
        </p:txBody>
      </p:sp>
      <p:sp>
        <p:nvSpPr>
          <p:cNvPr name="TextBox 16" id="16"/>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7" id="17"/>
          <p:cNvSpPr txBox="true"/>
          <p:nvPr/>
        </p:nvSpPr>
        <p:spPr>
          <a:xfrm rot="0">
            <a:off x="12937941" y="1146118"/>
            <a:ext cx="4321359" cy="698769"/>
          </a:xfrm>
          <a:prstGeom prst="rect">
            <a:avLst/>
          </a:prstGeom>
        </p:spPr>
        <p:txBody>
          <a:bodyPr anchor="t" rtlCol="false" tIns="0" lIns="0" bIns="0" rIns="0">
            <a:spAutoFit/>
          </a:bodyPr>
          <a:lstStyle/>
          <a:p>
            <a:pPr algn="r">
              <a:lnSpc>
                <a:spcPts val="2335"/>
              </a:lnSpc>
            </a:pPr>
            <a:r>
              <a:rPr lang="en-US" b="true" sz="2715" spc="-97">
                <a:solidFill>
                  <a:srgbClr val="000000"/>
                </a:solidFill>
                <a:latin typeface="Helvetica World Bold"/>
                <a:ea typeface="Helvetica World Bold"/>
                <a:cs typeface="Helvetica World Bold"/>
                <a:sym typeface="Helvetica World Bold"/>
              </a:rPr>
              <a:t>Une équipe engagée</a:t>
            </a:r>
          </a:p>
          <a:p>
            <a:pPr algn="r">
              <a:lnSpc>
                <a:spcPts val="2335"/>
              </a:lnSpc>
            </a:pPr>
            <a:r>
              <a:rPr lang="en-US" b="true" sz="2715" spc="-97">
                <a:solidFill>
                  <a:srgbClr val="000000"/>
                </a:solidFill>
                <a:latin typeface="Helvetica World Bold"/>
                <a:ea typeface="Helvetica World Bold"/>
                <a:cs typeface="Helvetica World Bold"/>
                <a:sym typeface="Helvetica World Bold"/>
              </a:rPr>
              <a:t>pour réaliser vos ambitions</a:t>
            </a:r>
          </a:p>
        </p:txBody>
      </p:sp>
      <p:sp>
        <p:nvSpPr>
          <p:cNvPr name="TextBox 18" id="18"/>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14</a:t>
            </a:r>
          </a:p>
        </p:txBody>
      </p:sp>
      <p:sp>
        <p:nvSpPr>
          <p:cNvPr name="TextBox 19" id="19"/>
          <p:cNvSpPr txBox="true"/>
          <p:nvPr/>
        </p:nvSpPr>
        <p:spPr>
          <a:xfrm rot="0">
            <a:off x="8960762" y="5095875"/>
            <a:ext cx="3697962" cy="2123478"/>
          </a:xfrm>
          <a:prstGeom prst="rect">
            <a:avLst/>
          </a:prstGeom>
        </p:spPr>
        <p:txBody>
          <a:bodyPr anchor="t" rtlCol="false" tIns="0" lIns="0" bIns="0" rIns="0">
            <a:spAutoFit/>
          </a:bodyPr>
          <a:lstStyle/>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Mise </a:t>
            </a:r>
            <a:r>
              <a:rPr lang="en-US" b="true" sz="2773" i="true">
                <a:solidFill>
                  <a:srgbClr val="000000"/>
                </a:solidFill>
                <a:latin typeface="Helvetica World Bold Italics"/>
                <a:ea typeface="Helvetica World Bold Italics"/>
                <a:cs typeface="Helvetica World Bold Italics"/>
                <a:sym typeface="Helvetica World Bold Italics"/>
              </a:rPr>
              <a:t>en place serveur</a:t>
            </a:r>
          </a:p>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Assemblage Interface</a:t>
            </a:r>
          </a:p>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Gestion des API</a:t>
            </a:r>
          </a:p>
          <a:p>
            <a:pPr algn="ctr">
              <a:lnSpc>
                <a:spcPts val="4582"/>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51435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2243" y="0"/>
                  </a:moveTo>
                  <a:lnTo>
                    <a:pt x="4543416" y="0"/>
                  </a:lnTo>
                  <a:cubicBezTo>
                    <a:pt x="4544011" y="0"/>
                    <a:pt x="4544582" y="236"/>
                    <a:pt x="4545002" y="657"/>
                  </a:cubicBezTo>
                  <a:cubicBezTo>
                    <a:pt x="4545423" y="1078"/>
                    <a:pt x="4545659" y="1648"/>
                    <a:pt x="4545659" y="2243"/>
                  </a:cubicBezTo>
                  <a:lnTo>
                    <a:pt x="4545659" y="2436157"/>
                  </a:lnTo>
                  <a:cubicBezTo>
                    <a:pt x="4545659" y="2437396"/>
                    <a:pt x="4544655" y="2438400"/>
                    <a:pt x="4543416" y="2438400"/>
                  </a:cubicBezTo>
                  <a:lnTo>
                    <a:pt x="2243" y="2438400"/>
                  </a:lnTo>
                  <a:cubicBezTo>
                    <a:pt x="1648" y="2438400"/>
                    <a:pt x="1078" y="2438164"/>
                    <a:pt x="657" y="2437743"/>
                  </a:cubicBezTo>
                  <a:cubicBezTo>
                    <a:pt x="236" y="2437323"/>
                    <a:pt x="0" y="2436752"/>
                    <a:pt x="0" y="2436157"/>
                  </a:cubicBezTo>
                  <a:lnTo>
                    <a:pt x="0" y="2243"/>
                  </a:lnTo>
                  <a:cubicBezTo>
                    <a:pt x="0" y="1648"/>
                    <a:pt x="236" y="1078"/>
                    <a:pt x="657" y="657"/>
                  </a:cubicBezTo>
                  <a:cubicBezTo>
                    <a:pt x="1078" y="236"/>
                    <a:pt x="1648" y="0"/>
                    <a:pt x="2243" y="0"/>
                  </a:cubicBezTo>
                  <a:close/>
                </a:path>
              </a:pathLst>
            </a:custGeom>
            <a:solidFill>
              <a:srgbClr val="EAEEEC"/>
            </a:solidFill>
          </p:spPr>
        </p:sp>
        <p:sp>
          <p:nvSpPr>
            <p:cNvPr name="TextBox 4" id="4"/>
            <p:cNvSpPr txBox="true"/>
            <p:nvPr/>
          </p:nvSpPr>
          <p:spPr>
            <a:xfrm>
              <a:off x="0" y="-38100"/>
              <a:ext cx="4545659"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42358"/>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1066163" y="4047870"/>
            <a:ext cx="3209520" cy="5078340"/>
            <a:chOff x="0" y="0"/>
            <a:chExt cx="845306" cy="1337505"/>
          </a:xfrm>
        </p:grpSpPr>
        <p:sp>
          <p:nvSpPr>
            <p:cNvPr name="Freeform 9" id="9"/>
            <p:cNvSpPr/>
            <p:nvPr/>
          </p:nvSpPr>
          <p:spPr>
            <a:xfrm flipH="false" flipV="false" rot="0">
              <a:off x="0" y="0"/>
              <a:ext cx="845306" cy="1337505"/>
            </a:xfrm>
            <a:custGeom>
              <a:avLst/>
              <a:gdLst/>
              <a:ahLst/>
              <a:cxnLst/>
              <a:rect r="r" b="b" t="t" l="l"/>
              <a:pathLst>
                <a:path h="1337505" w="845306">
                  <a:moveTo>
                    <a:pt x="12061" y="0"/>
                  </a:moveTo>
                  <a:lnTo>
                    <a:pt x="833245" y="0"/>
                  </a:lnTo>
                  <a:cubicBezTo>
                    <a:pt x="836444" y="0"/>
                    <a:pt x="839511" y="1271"/>
                    <a:pt x="841773" y="3533"/>
                  </a:cubicBezTo>
                  <a:cubicBezTo>
                    <a:pt x="844035" y="5794"/>
                    <a:pt x="845306" y="8862"/>
                    <a:pt x="845306" y="12061"/>
                  </a:cubicBezTo>
                  <a:lnTo>
                    <a:pt x="845306" y="1325444"/>
                  </a:lnTo>
                  <a:cubicBezTo>
                    <a:pt x="845306" y="1332105"/>
                    <a:pt x="839906" y="1337505"/>
                    <a:pt x="833245" y="1337505"/>
                  </a:cubicBezTo>
                  <a:lnTo>
                    <a:pt x="12061" y="1337505"/>
                  </a:lnTo>
                  <a:cubicBezTo>
                    <a:pt x="8862" y="1337505"/>
                    <a:pt x="5794" y="1336235"/>
                    <a:pt x="3533" y="1333973"/>
                  </a:cubicBezTo>
                  <a:cubicBezTo>
                    <a:pt x="1271" y="1331711"/>
                    <a:pt x="0" y="1328643"/>
                    <a:pt x="0" y="1325444"/>
                  </a:cubicBezTo>
                  <a:lnTo>
                    <a:pt x="0" y="12061"/>
                  </a:lnTo>
                  <a:cubicBezTo>
                    <a:pt x="0" y="5400"/>
                    <a:pt x="5400" y="0"/>
                    <a:pt x="12061" y="0"/>
                  </a:cubicBezTo>
                  <a:close/>
                </a:path>
              </a:pathLst>
            </a:custGeom>
            <a:solidFill>
              <a:srgbClr val="FFFFFF"/>
            </a:solidFill>
          </p:spPr>
        </p:sp>
        <p:sp>
          <p:nvSpPr>
            <p:cNvPr name="TextBox 10" id="10"/>
            <p:cNvSpPr txBox="true"/>
            <p:nvPr/>
          </p:nvSpPr>
          <p:spPr>
            <a:xfrm>
              <a:off x="0" y="-38100"/>
              <a:ext cx="845306" cy="137560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160425" y="4126127"/>
            <a:ext cx="3020997" cy="3831712"/>
            <a:chOff x="0" y="0"/>
            <a:chExt cx="443742" cy="562825"/>
          </a:xfrm>
        </p:grpSpPr>
        <p:sp>
          <p:nvSpPr>
            <p:cNvPr name="Freeform 12" id="12"/>
            <p:cNvSpPr/>
            <p:nvPr/>
          </p:nvSpPr>
          <p:spPr>
            <a:xfrm flipH="false" flipV="false" rot="0">
              <a:off x="0" y="0"/>
              <a:ext cx="443742" cy="562825"/>
            </a:xfrm>
            <a:custGeom>
              <a:avLst/>
              <a:gdLst/>
              <a:ahLst/>
              <a:cxnLst/>
              <a:rect r="r" b="b" t="t" l="l"/>
              <a:pathLst>
                <a:path h="562825" w="443742">
                  <a:moveTo>
                    <a:pt x="0" y="0"/>
                  </a:moveTo>
                  <a:lnTo>
                    <a:pt x="443742" y="0"/>
                  </a:lnTo>
                  <a:lnTo>
                    <a:pt x="443742" y="562825"/>
                  </a:lnTo>
                  <a:lnTo>
                    <a:pt x="0" y="562825"/>
                  </a:lnTo>
                  <a:close/>
                </a:path>
              </a:pathLst>
            </a:custGeom>
            <a:blipFill>
              <a:blip r:embed="rId2"/>
              <a:stretch>
                <a:fillRect l="-17381" t="0" r="-17381" b="0"/>
              </a:stretch>
            </a:blipFill>
          </p:spPr>
        </p:sp>
      </p:grpSp>
      <p:sp>
        <p:nvSpPr>
          <p:cNvPr name="TextBox 13" id="13"/>
          <p:cNvSpPr txBox="true"/>
          <p:nvPr/>
        </p:nvSpPr>
        <p:spPr>
          <a:xfrm rot="0">
            <a:off x="1238816" y="8048856"/>
            <a:ext cx="2864215" cy="345405"/>
          </a:xfrm>
          <a:prstGeom prst="rect">
            <a:avLst/>
          </a:prstGeom>
        </p:spPr>
        <p:txBody>
          <a:bodyPr anchor="t" rtlCol="false" tIns="0" lIns="0" bIns="0" rIns="0">
            <a:spAutoFit/>
          </a:bodyPr>
          <a:lstStyle/>
          <a:p>
            <a:pPr algn="ctr">
              <a:lnSpc>
                <a:spcPts val="2591"/>
              </a:lnSpc>
            </a:pPr>
            <a:r>
              <a:rPr lang="en-US" b="true" sz="1851">
                <a:solidFill>
                  <a:srgbClr val="000000"/>
                </a:solidFill>
                <a:latin typeface="Helvetica World Bold"/>
                <a:ea typeface="Helvetica World Bold"/>
                <a:cs typeface="Helvetica World Bold"/>
                <a:sym typeface="Helvetica World Bold"/>
              </a:rPr>
              <a:t>DOYON THOMAS</a:t>
            </a:r>
          </a:p>
        </p:txBody>
      </p:sp>
      <p:sp>
        <p:nvSpPr>
          <p:cNvPr name="TextBox 14" id="14"/>
          <p:cNvSpPr txBox="true"/>
          <p:nvPr/>
        </p:nvSpPr>
        <p:spPr>
          <a:xfrm rot="0">
            <a:off x="1238816" y="8518085"/>
            <a:ext cx="2864215" cy="314925"/>
          </a:xfrm>
          <a:prstGeom prst="rect">
            <a:avLst/>
          </a:prstGeom>
        </p:spPr>
        <p:txBody>
          <a:bodyPr anchor="t" rtlCol="false" tIns="0" lIns="0" bIns="0" rIns="0">
            <a:spAutoFit/>
          </a:bodyPr>
          <a:lstStyle/>
          <a:p>
            <a:pPr algn="ctr">
              <a:lnSpc>
                <a:spcPts val="2591"/>
              </a:lnSpc>
            </a:pPr>
            <a:r>
              <a:rPr lang="en-US" sz="1851">
                <a:solidFill>
                  <a:srgbClr val="000000"/>
                </a:solidFill>
                <a:latin typeface="Helvetica World"/>
                <a:ea typeface="Helvetica World"/>
                <a:cs typeface="Helvetica World"/>
                <a:sym typeface="Helvetica World"/>
              </a:rPr>
              <a:t>CHEF DE PROJET</a:t>
            </a:r>
          </a:p>
        </p:txBody>
      </p:sp>
      <p:sp>
        <p:nvSpPr>
          <p:cNvPr name="TextBox 15" id="15"/>
          <p:cNvSpPr txBox="true"/>
          <p:nvPr/>
        </p:nvSpPr>
        <p:spPr>
          <a:xfrm rot="0">
            <a:off x="990273" y="838200"/>
            <a:ext cx="8855578" cy="1829137"/>
          </a:xfrm>
          <a:prstGeom prst="rect">
            <a:avLst/>
          </a:prstGeom>
        </p:spPr>
        <p:txBody>
          <a:bodyPr anchor="t" rtlCol="false" tIns="0" lIns="0" bIns="0" rIns="0">
            <a:spAutoFit/>
          </a:bodyPr>
          <a:lstStyle/>
          <a:p>
            <a:pPr algn="l">
              <a:lnSpc>
                <a:spcPts val="13736"/>
              </a:lnSpc>
            </a:pPr>
            <a:r>
              <a:rPr lang="en-US" sz="9811" spc="-323" b="true">
                <a:solidFill>
                  <a:srgbClr val="000000"/>
                </a:solidFill>
                <a:latin typeface="Helvetica World Bold"/>
                <a:ea typeface="Helvetica World Bold"/>
                <a:cs typeface="Helvetica World Bold"/>
                <a:sym typeface="Helvetica World Bold"/>
              </a:rPr>
              <a:t>Notre Equipe</a:t>
            </a:r>
          </a:p>
        </p:txBody>
      </p:sp>
      <p:sp>
        <p:nvSpPr>
          <p:cNvPr name="TextBox 16" id="16"/>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7" id="17"/>
          <p:cNvSpPr txBox="true"/>
          <p:nvPr/>
        </p:nvSpPr>
        <p:spPr>
          <a:xfrm rot="0">
            <a:off x="12937941" y="1146118"/>
            <a:ext cx="4321359" cy="698769"/>
          </a:xfrm>
          <a:prstGeom prst="rect">
            <a:avLst/>
          </a:prstGeom>
        </p:spPr>
        <p:txBody>
          <a:bodyPr anchor="t" rtlCol="false" tIns="0" lIns="0" bIns="0" rIns="0">
            <a:spAutoFit/>
          </a:bodyPr>
          <a:lstStyle/>
          <a:p>
            <a:pPr algn="r">
              <a:lnSpc>
                <a:spcPts val="2335"/>
              </a:lnSpc>
            </a:pPr>
            <a:r>
              <a:rPr lang="en-US" b="true" sz="2715" spc="-97">
                <a:solidFill>
                  <a:srgbClr val="000000"/>
                </a:solidFill>
                <a:latin typeface="Helvetica World Bold"/>
                <a:ea typeface="Helvetica World Bold"/>
                <a:cs typeface="Helvetica World Bold"/>
                <a:sym typeface="Helvetica World Bold"/>
              </a:rPr>
              <a:t>Une équipe engagée</a:t>
            </a:r>
          </a:p>
          <a:p>
            <a:pPr algn="r">
              <a:lnSpc>
                <a:spcPts val="2335"/>
              </a:lnSpc>
            </a:pPr>
            <a:r>
              <a:rPr lang="en-US" b="true" sz="2715" spc="-97">
                <a:solidFill>
                  <a:srgbClr val="000000"/>
                </a:solidFill>
                <a:latin typeface="Helvetica World Bold"/>
                <a:ea typeface="Helvetica World Bold"/>
                <a:cs typeface="Helvetica World Bold"/>
                <a:sym typeface="Helvetica World Bold"/>
              </a:rPr>
              <a:t>pour réaliser vos ambitions</a:t>
            </a:r>
          </a:p>
        </p:txBody>
      </p:sp>
      <p:sp>
        <p:nvSpPr>
          <p:cNvPr name="TextBox 18" id="18"/>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15</a:t>
            </a:r>
          </a:p>
        </p:txBody>
      </p:sp>
      <p:sp>
        <p:nvSpPr>
          <p:cNvPr name="TextBox 19" id="19"/>
          <p:cNvSpPr txBox="true"/>
          <p:nvPr/>
        </p:nvSpPr>
        <p:spPr>
          <a:xfrm rot="0">
            <a:off x="8260615" y="5095875"/>
            <a:ext cx="5098256" cy="1599603"/>
          </a:xfrm>
          <a:prstGeom prst="rect">
            <a:avLst/>
          </a:prstGeom>
        </p:spPr>
        <p:txBody>
          <a:bodyPr anchor="t" rtlCol="false" tIns="0" lIns="0" bIns="0" rIns="0">
            <a:spAutoFit/>
          </a:bodyPr>
          <a:lstStyle/>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Architectur</a:t>
            </a:r>
            <a:r>
              <a:rPr lang="en-US" b="true" sz="2773" i="true">
                <a:solidFill>
                  <a:srgbClr val="000000"/>
                </a:solidFill>
                <a:latin typeface="Helvetica World Bold Italics"/>
                <a:ea typeface="Helvetica World Bold Italics"/>
                <a:cs typeface="Helvetica World Bold Italics"/>
                <a:sym typeface="Helvetica World Bold Italics"/>
              </a:rPr>
              <a:t>e Base de données</a:t>
            </a:r>
          </a:p>
          <a:p>
            <a:pPr algn="ctr">
              <a:lnSpc>
                <a:spcPts val="3882"/>
              </a:lnSpc>
              <a:spcBef>
                <a:spcPct val="0"/>
              </a:spcBef>
            </a:pPr>
            <a:r>
              <a:rPr lang="en-US" b="true" sz="2773" i="true">
                <a:solidFill>
                  <a:srgbClr val="000000"/>
                </a:solidFill>
                <a:latin typeface="Helvetica World Bold Italics"/>
                <a:ea typeface="Helvetica World Bold Italics"/>
                <a:cs typeface="Helvetica World Bold Italics"/>
                <a:sym typeface="Helvetica World Bold Italics"/>
              </a:rPr>
              <a:t>Requêtage SQL</a:t>
            </a:r>
          </a:p>
          <a:p>
            <a:pPr algn="ctr">
              <a:lnSpc>
                <a:spcPts val="4582"/>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58576" y="514350"/>
            <a:ext cx="12370847" cy="8743950"/>
            <a:chOff x="0" y="0"/>
            <a:chExt cx="4233113" cy="2992045"/>
          </a:xfrm>
        </p:grpSpPr>
        <p:sp>
          <p:nvSpPr>
            <p:cNvPr name="Freeform 3" id="3"/>
            <p:cNvSpPr/>
            <p:nvPr/>
          </p:nvSpPr>
          <p:spPr>
            <a:xfrm flipH="false" flipV="false" rot="0">
              <a:off x="0" y="0"/>
              <a:ext cx="4233113" cy="2992045"/>
            </a:xfrm>
            <a:custGeom>
              <a:avLst/>
              <a:gdLst/>
              <a:ahLst/>
              <a:cxnLst/>
              <a:rect r="r" b="b" t="t" l="l"/>
              <a:pathLst>
                <a:path h="2992045" w="4233113">
                  <a:moveTo>
                    <a:pt x="3129" y="0"/>
                  </a:moveTo>
                  <a:lnTo>
                    <a:pt x="4229984" y="0"/>
                  </a:lnTo>
                  <a:cubicBezTo>
                    <a:pt x="4231712" y="0"/>
                    <a:pt x="4233113" y="1401"/>
                    <a:pt x="4233113" y="3129"/>
                  </a:cubicBezTo>
                  <a:lnTo>
                    <a:pt x="4233113" y="2988916"/>
                  </a:lnTo>
                  <a:cubicBezTo>
                    <a:pt x="4233113" y="2989745"/>
                    <a:pt x="4232783" y="2990541"/>
                    <a:pt x="4232196" y="2991128"/>
                  </a:cubicBezTo>
                  <a:cubicBezTo>
                    <a:pt x="4231610" y="2991715"/>
                    <a:pt x="4230814" y="2992045"/>
                    <a:pt x="4229984" y="2992045"/>
                  </a:cubicBezTo>
                  <a:lnTo>
                    <a:pt x="3129" y="2992045"/>
                  </a:lnTo>
                  <a:cubicBezTo>
                    <a:pt x="2299" y="2992045"/>
                    <a:pt x="1503" y="2991715"/>
                    <a:pt x="916" y="2991128"/>
                  </a:cubicBezTo>
                  <a:cubicBezTo>
                    <a:pt x="330" y="2990541"/>
                    <a:pt x="0" y="2989745"/>
                    <a:pt x="0" y="2988916"/>
                  </a:cubicBezTo>
                  <a:lnTo>
                    <a:pt x="0" y="3129"/>
                  </a:lnTo>
                  <a:cubicBezTo>
                    <a:pt x="0" y="2299"/>
                    <a:pt x="330" y="1503"/>
                    <a:pt x="916" y="916"/>
                  </a:cubicBezTo>
                  <a:cubicBezTo>
                    <a:pt x="1503" y="330"/>
                    <a:pt x="2299" y="0"/>
                    <a:pt x="3129" y="0"/>
                  </a:cubicBezTo>
                  <a:close/>
                </a:path>
              </a:pathLst>
            </a:custGeom>
            <a:solidFill>
              <a:srgbClr val="C3CDC8"/>
            </a:solidFill>
          </p:spPr>
        </p:sp>
        <p:sp>
          <p:nvSpPr>
            <p:cNvPr name="TextBox 4" id="4"/>
            <p:cNvSpPr txBox="true"/>
            <p:nvPr/>
          </p:nvSpPr>
          <p:spPr>
            <a:xfrm>
              <a:off x="0" y="-38100"/>
              <a:ext cx="4233113" cy="30301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898745" y="2517773"/>
            <a:ext cx="8490509" cy="7609931"/>
          </a:xfrm>
          <a:custGeom>
            <a:avLst/>
            <a:gdLst/>
            <a:ahLst/>
            <a:cxnLst/>
            <a:rect r="r" b="b" t="t" l="l"/>
            <a:pathLst>
              <a:path h="7609931" w="8490509">
                <a:moveTo>
                  <a:pt x="0" y="0"/>
                </a:moveTo>
                <a:lnTo>
                  <a:pt x="8490510" y="0"/>
                </a:lnTo>
                <a:lnTo>
                  <a:pt x="8490510" y="7609931"/>
                </a:lnTo>
                <a:lnTo>
                  <a:pt x="0" y="7609931"/>
                </a:lnTo>
                <a:lnTo>
                  <a:pt x="0" y="0"/>
                </a:lnTo>
                <a:close/>
              </a:path>
            </a:pathLst>
          </a:custGeom>
          <a:blipFill>
            <a:blip r:embed="rId2"/>
            <a:stretch>
              <a:fillRect l="0" t="0" r="0" b="0"/>
            </a:stretch>
          </a:blipFill>
        </p:spPr>
      </p:sp>
      <p:grpSp>
        <p:nvGrpSpPr>
          <p:cNvPr name="Group 6" id="6"/>
          <p:cNvGrpSpPr/>
          <p:nvPr/>
        </p:nvGrpSpPr>
        <p:grpSpPr>
          <a:xfrm rot="0">
            <a:off x="10517229" y="6529250"/>
            <a:ext cx="716915" cy="715372"/>
            <a:chOff x="0" y="0"/>
            <a:chExt cx="828385" cy="826601"/>
          </a:xfrm>
        </p:grpSpPr>
        <p:sp>
          <p:nvSpPr>
            <p:cNvPr name="Freeform 7" id="7"/>
            <p:cNvSpPr/>
            <p:nvPr/>
          </p:nvSpPr>
          <p:spPr>
            <a:xfrm flipH="false" flipV="false" rot="0">
              <a:off x="0" y="0"/>
              <a:ext cx="828385" cy="826601"/>
            </a:xfrm>
            <a:custGeom>
              <a:avLst/>
              <a:gdLst/>
              <a:ahLst/>
              <a:cxnLst/>
              <a:rect r="r" b="b" t="t" l="l"/>
              <a:pathLst>
                <a:path h="826601" w="828385">
                  <a:moveTo>
                    <a:pt x="53995" y="0"/>
                  </a:moveTo>
                  <a:lnTo>
                    <a:pt x="774391" y="0"/>
                  </a:lnTo>
                  <a:cubicBezTo>
                    <a:pt x="804211" y="0"/>
                    <a:pt x="828385" y="24174"/>
                    <a:pt x="828385" y="53995"/>
                  </a:cubicBezTo>
                  <a:lnTo>
                    <a:pt x="828385" y="772607"/>
                  </a:lnTo>
                  <a:cubicBezTo>
                    <a:pt x="828385" y="802427"/>
                    <a:pt x="804211" y="826601"/>
                    <a:pt x="774391" y="826601"/>
                  </a:cubicBezTo>
                  <a:lnTo>
                    <a:pt x="53995" y="826601"/>
                  </a:lnTo>
                  <a:cubicBezTo>
                    <a:pt x="24174" y="826601"/>
                    <a:pt x="0" y="802427"/>
                    <a:pt x="0" y="772607"/>
                  </a:cubicBezTo>
                  <a:lnTo>
                    <a:pt x="0" y="53995"/>
                  </a:lnTo>
                  <a:cubicBezTo>
                    <a:pt x="0" y="24174"/>
                    <a:pt x="24174" y="0"/>
                    <a:pt x="53995" y="0"/>
                  </a:cubicBezTo>
                  <a:close/>
                </a:path>
              </a:pathLst>
            </a:custGeom>
            <a:solidFill>
              <a:srgbClr val="F0F1F3"/>
            </a:solidFill>
          </p:spPr>
        </p:sp>
        <p:sp>
          <p:nvSpPr>
            <p:cNvPr name="TextBox 8" id="8"/>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64101" y="958353"/>
            <a:ext cx="11872044" cy="880345"/>
          </a:xfrm>
          <a:prstGeom prst="rect">
            <a:avLst/>
          </a:prstGeom>
        </p:spPr>
        <p:txBody>
          <a:bodyPr anchor="t" rtlCol="false" tIns="0" lIns="0" bIns="0" rIns="0">
            <a:spAutoFit/>
          </a:bodyPr>
          <a:lstStyle/>
          <a:p>
            <a:pPr algn="r">
              <a:lnSpc>
                <a:spcPts val="6102"/>
              </a:lnSpc>
            </a:pPr>
            <a:r>
              <a:rPr lang="en-US" sz="5812" b="true">
                <a:solidFill>
                  <a:srgbClr val="000000"/>
                </a:solidFill>
                <a:latin typeface="Helvetica World Bold"/>
                <a:ea typeface="Helvetica World Bold"/>
                <a:cs typeface="Helvetica World Bold"/>
                <a:sym typeface="Helvetica World Bold"/>
              </a:rPr>
              <a:t>STRUCTURE DETAILLEE</a:t>
            </a:r>
          </a:p>
        </p:txBody>
      </p:sp>
      <p:sp>
        <p:nvSpPr>
          <p:cNvPr name="TextBox 10" id="10"/>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grpSp>
        <p:nvGrpSpPr>
          <p:cNvPr name="Group 11" id="11"/>
          <p:cNvGrpSpPr/>
          <p:nvPr/>
        </p:nvGrpSpPr>
        <p:grpSpPr>
          <a:xfrm rot="0">
            <a:off x="4997396" y="2550970"/>
            <a:ext cx="716915" cy="715372"/>
            <a:chOff x="0" y="0"/>
            <a:chExt cx="828385" cy="826601"/>
          </a:xfrm>
        </p:grpSpPr>
        <p:sp>
          <p:nvSpPr>
            <p:cNvPr name="Freeform 12" id="12"/>
            <p:cNvSpPr/>
            <p:nvPr/>
          </p:nvSpPr>
          <p:spPr>
            <a:xfrm flipH="false" flipV="false" rot="0">
              <a:off x="0" y="0"/>
              <a:ext cx="828385" cy="826601"/>
            </a:xfrm>
            <a:custGeom>
              <a:avLst/>
              <a:gdLst/>
              <a:ahLst/>
              <a:cxnLst/>
              <a:rect r="r" b="b" t="t" l="l"/>
              <a:pathLst>
                <a:path h="826601" w="828385">
                  <a:moveTo>
                    <a:pt x="53995" y="0"/>
                  </a:moveTo>
                  <a:lnTo>
                    <a:pt x="774391" y="0"/>
                  </a:lnTo>
                  <a:cubicBezTo>
                    <a:pt x="804211" y="0"/>
                    <a:pt x="828385" y="24174"/>
                    <a:pt x="828385" y="53995"/>
                  </a:cubicBezTo>
                  <a:lnTo>
                    <a:pt x="828385" y="772607"/>
                  </a:lnTo>
                  <a:cubicBezTo>
                    <a:pt x="828385" y="802427"/>
                    <a:pt x="804211" y="826601"/>
                    <a:pt x="774391" y="826601"/>
                  </a:cubicBezTo>
                  <a:lnTo>
                    <a:pt x="53995" y="826601"/>
                  </a:lnTo>
                  <a:cubicBezTo>
                    <a:pt x="24174" y="826601"/>
                    <a:pt x="0" y="802427"/>
                    <a:pt x="0" y="772607"/>
                  </a:cubicBezTo>
                  <a:lnTo>
                    <a:pt x="0" y="53995"/>
                  </a:lnTo>
                  <a:cubicBezTo>
                    <a:pt x="0" y="24174"/>
                    <a:pt x="24174" y="0"/>
                    <a:pt x="53995" y="0"/>
                  </a:cubicBezTo>
                  <a:close/>
                </a:path>
              </a:pathLst>
            </a:custGeom>
            <a:solidFill>
              <a:srgbClr val="F0F1F3"/>
            </a:solidFill>
          </p:spPr>
        </p:sp>
        <p:sp>
          <p:nvSpPr>
            <p:cNvPr name="TextBox 13" id="13"/>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8162013" y="2550970"/>
            <a:ext cx="716915" cy="715372"/>
            <a:chOff x="0" y="0"/>
            <a:chExt cx="828385" cy="826601"/>
          </a:xfrm>
        </p:grpSpPr>
        <p:sp>
          <p:nvSpPr>
            <p:cNvPr name="Freeform 15" id="15"/>
            <p:cNvSpPr/>
            <p:nvPr/>
          </p:nvSpPr>
          <p:spPr>
            <a:xfrm flipH="false" flipV="false" rot="0">
              <a:off x="0" y="0"/>
              <a:ext cx="828385" cy="826601"/>
            </a:xfrm>
            <a:custGeom>
              <a:avLst/>
              <a:gdLst/>
              <a:ahLst/>
              <a:cxnLst/>
              <a:rect r="r" b="b" t="t" l="l"/>
              <a:pathLst>
                <a:path h="826601" w="828385">
                  <a:moveTo>
                    <a:pt x="53995" y="0"/>
                  </a:moveTo>
                  <a:lnTo>
                    <a:pt x="774391" y="0"/>
                  </a:lnTo>
                  <a:cubicBezTo>
                    <a:pt x="804211" y="0"/>
                    <a:pt x="828385" y="24174"/>
                    <a:pt x="828385" y="53995"/>
                  </a:cubicBezTo>
                  <a:lnTo>
                    <a:pt x="828385" y="772607"/>
                  </a:lnTo>
                  <a:cubicBezTo>
                    <a:pt x="828385" y="802427"/>
                    <a:pt x="804211" y="826601"/>
                    <a:pt x="774391" y="826601"/>
                  </a:cubicBezTo>
                  <a:lnTo>
                    <a:pt x="53995" y="826601"/>
                  </a:lnTo>
                  <a:cubicBezTo>
                    <a:pt x="24174" y="826601"/>
                    <a:pt x="0" y="802427"/>
                    <a:pt x="0" y="772607"/>
                  </a:cubicBezTo>
                  <a:lnTo>
                    <a:pt x="0" y="53995"/>
                  </a:lnTo>
                  <a:cubicBezTo>
                    <a:pt x="0" y="24174"/>
                    <a:pt x="24174" y="0"/>
                    <a:pt x="53995" y="0"/>
                  </a:cubicBezTo>
                  <a:close/>
                </a:path>
              </a:pathLst>
            </a:custGeom>
            <a:solidFill>
              <a:srgbClr val="F0F1F3"/>
            </a:solidFill>
          </p:spPr>
        </p:sp>
        <p:sp>
          <p:nvSpPr>
            <p:cNvPr name="TextBox 16" id="16"/>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036843" y="2655221"/>
            <a:ext cx="716915" cy="715372"/>
            <a:chOff x="0" y="0"/>
            <a:chExt cx="828385" cy="826601"/>
          </a:xfrm>
        </p:grpSpPr>
        <p:sp>
          <p:nvSpPr>
            <p:cNvPr name="Freeform 18" id="18"/>
            <p:cNvSpPr/>
            <p:nvPr/>
          </p:nvSpPr>
          <p:spPr>
            <a:xfrm flipH="false" flipV="false" rot="0">
              <a:off x="0" y="0"/>
              <a:ext cx="828385" cy="826601"/>
            </a:xfrm>
            <a:custGeom>
              <a:avLst/>
              <a:gdLst/>
              <a:ahLst/>
              <a:cxnLst/>
              <a:rect r="r" b="b" t="t" l="l"/>
              <a:pathLst>
                <a:path h="826601" w="828385">
                  <a:moveTo>
                    <a:pt x="53995" y="0"/>
                  </a:moveTo>
                  <a:lnTo>
                    <a:pt x="774391" y="0"/>
                  </a:lnTo>
                  <a:cubicBezTo>
                    <a:pt x="804211" y="0"/>
                    <a:pt x="828385" y="24174"/>
                    <a:pt x="828385" y="53995"/>
                  </a:cubicBezTo>
                  <a:lnTo>
                    <a:pt x="828385" y="772607"/>
                  </a:lnTo>
                  <a:cubicBezTo>
                    <a:pt x="828385" y="802427"/>
                    <a:pt x="804211" y="826601"/>
                    <a:pt x="774391" y="826601"/>
                  </a:cubicBezTo>
                  <a:lnTo>
                    <a:pt x="53995" y="826601"/>
                  </a:lnTo>
                  <a:cubicBezTo>
                    <a:pt x="24174" y="826601"/>
                    <a:pt x="0" y="802427"/>
                    <a:pt x="0" y="772607"/>
                  </a:cubicBezTo>
                  <a:lnTo>
                    <a:pt x="0" y="53995"/>
                  </a:lnTo>
                  <a:cubicBezTo>
                    <a:pt x="0" y="24174"/>
                    <a:pt x="24174" y="0"/>
                    <a:pt x="53995" y="0"/>
                  </a:cubicBezTo>
                  <a:close/>
                </a:path>
              </a:pathLst>
            </a:custGeom>
            <a:solidFill>
              <a:srgbClr val="F0F1F3"/>
            </a:solidFill>
          </p:spPr>
        </p:sp>
        <p:sp>
          <p:nvSpPr>
            <p:cNvPr name="TextBox 19" id="19"/>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5781858" y="6629172"/>
            <a:ext cx="716915" cy="715372"/>
            <a:chOff x="0" y="0"/>
            <a:chExt cx="828385" cy="826601"/>
          </a:xfrm>
        </p:grpSpPr>
        <p:sp>
          <p:nvSpPr>
            <p:cNvPr name="Freeform 21" id="21"/>
            <p:cNvSpPr/>
            <p:nvPr/>
          </p:nvSpPr>
          <p:spPr>
            <a:xfrm flipH="false" flipV="false" rot="0">
              <a:off x="0" y="0"/>
              <a:ext cx="828385" cy="826601"/>
            </a:xfrm>
            <a:custGeom>
              <a:avLst/>
              <a:gdLst/>
              <a:ahLst/>
              <a:cxnLst/>
              <a:rect r="r" b="b" t="t" l="l"/>
              <a:pathLst>
                <a:path h="826601" w="828385">
                  <a:moveTo>
                    <a:pt x="53995" y="0"/>
                  </a:moveTo>
                  <a:lnTo>
                    <a:pt x="774391" y="0"/>
                  </a:lnTo>
                  <a:cubicBezTo>
                    <a:pt x="804211" y="0"/>
                    <a:pt x="828385" y="24174"/>
                    <a:pt x="828385" y="53995"/>
                  </a:cubicBezTo>
                  <a:lnTo>
                    <a:pt x="828385" y="772607"/>
                  </a:lnTo>
                  <a:cubicBezTo>
                    <a:pt x="828385" y="802427"/>
                    <a:pt x="804211" y="826601"/>
                    <a:pt x="774391" y="826601"/>
                  </a:cubicBezTo>
                  <a:lnTo>
                    <a:pt x="53995" y="826601"/>
                  </a:lnTo>
                  <a:cubicBezTo>
                    <a:pt x="24174" y="826601"/>
                    <a:pt x="0" y="802427"/>
                    <a:pt x="0" y="772607"/>
                  </a:cubicBezTo>
                  <a:lnTo>
                    <a:pt x="0" y="53995"/>
                  </a:lnTo>
                  <a:cubicBezTo>
                    <a:pt x="0" y="24174"/>
                    <a:pt x="24174" y="0"/>
                    <a:pt x="53995" y="0"/>
                  </a:cubicBezTo>
                  <a:close/>
                </a:path>
              </a:pathLst>
            </a:custGeom>
            <a:solidFill>
              <a:srgbClr val="F0F1F3"/>
            </a:solidFill>
          </p:spPr>
        </p:sp>
        <p:sp>
          <p:nvSpPr>
            <p:cNvPr name="TextBox 22" id="22"/>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5096047" y="2674271"/>
            <a:ext cx="519614" cy="487819"/>
          </a:xfrm>
          <a:prstGeom prst="rect">
            <a:avLst/>
          </a:prstGeom>
        </p:spPr>
        <p:txBody>
          <a:bodyPr anchor="t" rtlCol="false" tIns="0" lIns="0" bIns="0" rIns="0">
            <a:spAutoFit/>
          </a:bodyPr>
          <a:lstStyle/>
          <a:p>
            <a:pPr algn="ctr">
              <a:lnSpc>
                <a:spcPts val="3393"/>
              </a:lnSpc>
            </a:pPr>
            <a:r>
              <a:rPr lang="en-US" sz="3057" b="true">
                <a:solidFill>
                  <a:srgbClr val="000000"/>
                </a:solidFill>
                <a:latin typeface="Helvetica World Bold"/>
                <a:ea typeface="Helvetica World Bold"/>
                <a:cs typeface="Helvetica World Bold"/>
                <a:sym typeface="Helvetica World Bold"/>
              </a:rPr>
              <a:t>1</a:t>
            </a:r>
          </a:p>
        </p:txBody>
      </p:sp>
      <p:sp>
        <p:nvSpPr>
          <p:cNvPr name="TextBox 24" id="24"/>
          <p:cNvSpPr txBox="true"/>
          <p:nvPr/>
        </p:nvSpPr>
        <p:spPr>
          <a:xfrm rot="0">
            <a:off x="5880509" y="6750308"/>
            <a:ext cx="519614" cy="492148"/>
          </a:xfrm>
          <a:prstGeom prst="rect">
            <a:avLst/>
          </a:prstGeom>
        </p:spPr>
        <p:txBody>
          <a:bodyPr anchor="t" rtlCol="false" tIns="0" lIns="0" bIns="0" rIns="0">
            <a:spAutoFit/>
          </a:bodyPr>
          <a:lstStyle/>
          <a:p>
            <a:pPr algn="ctr">
              <a:lnSpc>
                <a:spcPts val="3393"/>
              </a:lnSpc>
            </a:pPr>
            <a:r>
              <a:rPr lang="en-US" sz="3057" b="true">
                <a:solidFill>
                  <a:srgbClr val="000000"/>
                </a:solidFill>
                <a:latin typeface="Helvetica World Bold"/>
                <a:ea typeface="Helvetica World Bold"/>
                <a:cs typeface="Helvetica World Bold"/>
                <a:sym typeface="Helvetica World Bold"/>
              </a:rPr>
              <a:t>2</a:t>
            </a:r>
          </a:p>
        </p:txBody>
      </p:sp>
      <p:sp>
        <p:nvSpPr>
          <p:cNvPr name="TextBox 25" id="25"/>
          <p:cNvSpPr txBox="true"/>
          <p:nvPr/>
        </p:nvSpPr>
        <p:spPr>
          <a:xfrm rot="0">
            <a:off x="10615880" y="6650386"/>
            <a:ext cx="519614" cy="492148"/>
          </a:xfrm>
          <a:prstGeom prst="rect">
            <a:avLst/>
          </a:prstGeom>
        </p:spPr>
        <p:txBody>
          <a:bodyPr anchor="t" rtlCol="false" tIns="0" lIns="0" bIns="0" rIns="0">
            <a:spAutoFit/>
          </a:bodyPr>
          <a:lstStyle/>
          <a:p>
            <a:pPr algn="ctr">
              <a:lnSpc>
                <a:spcPts val="3393"/>
              </a:lnSpc>
            </a:pPr>
            <a:r>
              <a:rPr lang="en-US" sz="3057" b="true">
                <a:solidFill>
                  <a:srgbClr val="000000"/>
                </a:solidFill>
                <a:latin typeface="Helvetica World Bold"/>
                <a:ea typeface="Helvetica World Bold"/>
                <a:cs typeface="Helvetica World Bold"/>
                <a:sym typeface="Helvetica World Bold"/>
              </a:rPr>
              <a:t>3</a:t>
            </a:r>
          </a:p>
        </p:txBody>
      </p:sp>
      <p:sp>
        <p:nvSpPr>
          <p:cNvPr name="TextBox 26" id="26"/>
          <p:cNvSpPr txBox="true"/>
          <p:nvPr/>
        </p:nvSpPr>
        <p:spPr>
          <a:xfrm rot="0">
            <a:off x="8260664" y="2647722"/>
            <a:ext cx="519614" cy="492148"/>
          </a:xfrm>
          <a:prstGeom prst="rect">
            <a:avLst/>
          </a:prstGeom>
        </p:spPr>
        <p:txBody>
          <a:bodyPr anchor="t" rtlCol="false" tIns="0" lIns="0" bIns="0" rIns="0">
            <a:spAutoFit/>
          </a:bodyPr>
          <a:lstStyle/>
          <a:p>
            <a:pPr algn="ctr">
              <a:lnSpc>
                <a:spcPts val="3393"/>
              </a:lnSpc>
            </a:pPr>
            <a:r>
              <a:rPr lang="en-US" sz="3057" b="true">
                <a:solidFill>
                  <a:srgbClr val="000000"/>
                </a:solidFill>
                <a:latin typeface="Helvetica World Bold"/>
                <a:ea typeface="Helvetica World Bold"/>
                <a:cs typeface="Helvetica World Bold"/>
                <a:sym typeface="Helvetica World Bold"/>
              </a:rPr>
              <a:t>4</a:t>
            </a:r>
          </a:p>
        </p:txBody>
      </p:sp>
      <p:sp>
        <p:nvSpPr>
          <p:cNvPr name="TextBox 27" id="27"/>
          <p:cNvSpPr txBox="true"/>
          <p:nvPr/>
        </p:nvSpPr>
        <p:spPr>
          <a:xfrm rot="0">
            <a:off x="11135494" y="2749808"/>
            <a:ext cx="519614" cy="492148"/>
          </a:xfrm>
          <a:prstGeom prst="rect">
            <a:avLst/>
          </a:prstGeom>
        </p:spPr>
        <p:txBody>
          <a:bodyPr anchor="t" rtlCol="false" tIns="0" lIns="0" bIns="0" rIns="0">
            <a:spAutoFit/>
          </a:bodyPr>
          <a:lstStyle/>
          <a:p>
            <a:pPr algn="ctr">
              <a:lnSpc>
                <a:spcPts val="3393"/>
              </a:lnSpc>
            </a:pPr>
            <a:r>
              <a:rPr lang="en-US" sz="3057" b="true">
                <a:solidFill>
                  <a:srgbClr val="000000"/>
                </a:solidFill>
                <a:latin typeface="Helvetica World Bold"/>
                <a:ea typeface="Helvetica World Bold"/>
                <a:cs typeface="Helvetica World Bold"/>
                <a:sym typeface="Helvetica World Bold"/>
              </a:rPr>
              <a:t>5</a:t>
            </a:r>
          </a:p>
        </p:txBody>
      </p:sp>
      <p:sp>
        <p:nvSpPr>
          <p:cNvPr name="TextBox 28" id="28"/>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48871" y="3064816"/>
            <a:ext cx="716915" cy="715372"/>
            <a:chOff x="0" y="0"/>
            <a:chExt cx="828385" cy="826601"/>
          </a:xfrm>
        </p:grpSpPr>
        <p:sp>
          <p:nvSpPr>
            <p:cNvPr name="Freeform 3" id="3"/>
            <p:cNvSpPr/>
            <p:nvPr/>
          </p:nvSpPr>
          <p:spPr>
            <a:xfrm flipH="false" flipV="false" rot="0">
              <a:off x="0" y="0"/>
              <a:ext cx="828385" cy="826601"/>
            </a:xfrm>
            <a:custGeom>
              <a:avLst/>
              <a:gdLst/>
              <a:ahLst/>
              <a:cxnLst/>
              <a:rect r="r" b="b" t="t" l="l"/>
              <a:pathLst>
                <a:path h="826601" w="828385">
                  <a:moveTo>
                    <a:pt x="53995" y="0"/>
                  </a:moveTo>
                  <a:lnTo>
                    <a:pt x="774391" y="0"/>
                  </a:lnTo>
                  <a:cubicBezTo>
                    <a:pt x="804211" y="0"/>
                    <a:pt x="828385" y="24174"/>
                    <a:pt x="828385" y="53995"/>
                  </a:cubicBezTo>
                  <a:lnTo>
                    <a:pt x="828385" y="772607"/>
                  </a:lnTo>
                  <a:cubicBezTo>
                    <a:pt x="828385" y="802427"/>
                    <a:pt x="804211" y="826601"/>
                    <a:pt x="774391" y="826601"/>
                  </a:cubicBezTo>
                  <a:lnTo>
                    <a:pt x="53995" y="826601"/>
                  </a:lnTo>
                  <a:cubicBezTo>
                    <a:pt x="24174" y="826601"/>
                    <a:pt x="0" y="802427"/>
                    <a:pt x="0" y="772607"/>
                  </a:cubicBezTo>
                  <a:lnTo>
                    <a:pt x="0" y="53995"/>
                  </a:lnTo>
                  <a:cubicBezTo>
                    <a:pt x="0" y="24174"/>
                    <a:pt x="24174" y="0"/>
                    <a:pt x="53995" y="0"/>
                  </a:cubicBezTo>
                  <a:close/>
                </a:path>
              </a:pathLst>
            </a:custGeom>
            <a:solidFill>
              <a:srgbClr val="F0F1F3"/>
            </a:solidFill>
          </p:spPr>
        </p:sp>
        <p:sp>
          <p:nvSpPr>
            <p:cNvPr name="TextBox 4" id="4"/>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424405" y="3035661"/>
            <a:ext cx="716915" cy="715372"/>
            <a:chOff x="0" y="0"/>
            <a:chExt cx="828385" cy="826601"/>
          </a:xfrm>
        </p:grpSpPr>
        <p:sp>
          <p:nvSpPr>
            <p:cNvPr name="Freeform 6" id="6"/>
            <p:cNvSpPr/>
            <p:nvPr/>
          </p:nvSpPr>
          <p:spPr>
            <a:xfrm flipH="false" flipV="false" rot="0">
              <a:off x="0" y="0"/>
              <a:ext cx="828385" cy="826601"/>
            </a:xfrm>
            <a:custGeom>
              <a:avLst/>
              <a:gdLst/>
              <a:ahLst/>
              <a:cxnLst/>
              <a:rect r="r" b="b" t="t" l="l"/>
              <a:pathLst>
                <a:path h="826601" w="828385">
                  <a:moveTo>
                    <a:pt x="53995" y="0"/>
                  </a:moveTo>
                  <a:lnTo>
                    <a:pt x="774391" y="0"/>
                  </a:lnTo>
                  <a:cubicBezTo>
                    <a:pt x="804211" y="0"/>
                    <a:pt x="828385" y="24174"/>
                    <a:pt x="828385" y="53995"/>
                  </a:cubicBezTo>
                  <a:lnTo>
                    <a:pt x="828385" y="772607"/>
                  </a:lnTo>
                  <a:cubicBezTo>
                    <a:pt x="828385" y="802427"/>
                    <a:pt x="804211" y="826601"/>
                    <a:pt x="774391" y="826601"/>
                  </a:cubicBezTo>
                  <a:lnTo>
                    <a:pt x="53995" y="826601"/>
                  </a:lnTo>
                  <a:cubicBezTo>
                    <a:pt x="24174" y="826601"/>
                    <a:pt x="0" y="802427"/>
                    <a:pt x="0" y="772607"/>
                  </a:cubicBezTo>
                  <a:lnTo>
                    <a:pt x="0" y="53995"/>
                  </a:lnTo>
                  <a:cubicBezTo>
                    <a:pt x="0" y="24174"/>
                    <a:pt x="24174" y="0"/>
                    <a:pt x="53995" y="0"/>
                  </a:cubicBezTo>
                  <a:close/>
                </a:path>
              </a:pathLst>
            </a:custGeom>
            <a:solidFill>
              <a:srgbClr val="F0F1F3"/>
            </a:solidFill>
          </p:spPr>
        </p:sp>
        <p:sp>
          <p:nvSpPr>
            <p:cNvPr name="TextBox 7" id="7"/>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526341" y="3020987"/>
            <a:ext cx="716915" cy="715372"/>
            <a:chOff x="0" y="0"/>
            <a:chExt cx="828385" cy="826601"/>
          </a:xfrm>
        </p:grpSpPr>
        <p:sp>
          <p:nvSpPr>
            <p:cNvPr name="Freeform 9" id="9"/>
            <p:cNvSpPr/>
            <p:nvPr/>
          </p:nvSpPr>
          <p:spPr>
            <a:xfrm flipH="false" flipV="false" rot="0">
              <a:off x="0" y="0"/>
              <a:ext cx="828385" cy="826601"/>
            </a:xfrm>
            <a:custGeom>
              <a:avLst/>
              <a:gdLst/>
              <a:ahLst/>
              <a:cxnLst/>
              <a:rect r="r" b="b" t="t" l="l"/>
              <a:pathLst>
                <a:path h="826601" w="828385">
                  <a:moveTo>
                    <a:pt x="53995" y="0"/>
                  </a:moveTo>
                  <a:lnTo>
                    <a:pt x="774391" y="0"/>
                  </a:lnTo>
                  <a:cubicBezTo>
                    <a:pt x="804211" y="0"/>
                    <a:pt x="828385" y="24174"/>
                    <a:pt x="828385" y="53995"/>
                  </a:cubicBezTo>
                  <a:lnTo>
                    <a:pt x="828385" y="772607"/>
                  </a:lnTo>
                  <a:cubicBezTo>
                    <a:pt x="828385" y="802427"/>
                    <a:pt x="804211" y="826601"/>
                    <a:pt x="774391" y="826601"/>
                  </a:cubicBezTo>
                  <a:lnTo>
                    <a:pt x="53995" y="826601"/>
                  </a:lnTo>
                  <a:cubicBezTo>
                    <a:pt x="24174" y="826601"/>
                    <a:pt x="0" y="802427"/>
                    <a:pt x="0" y="772607"/>
                  </a:cubicBezTo>
                  <a:lnTo>
                    <a:pt x="0" y="53995"/>
                  </a:lnTo>
                  <a:cubicBezTo>
                    <a:pt x="0" y="24174"/>
                    <a:pt x="24174" y="0"/>
                    <a:pt x="53995" y="0"/>
                  </a:cubicBezTo>
                  <a:close/>
                </a:path>
              </a:pathLst>
            </a:custGeom>
            <a:solidFill>
              <a:srgbClr val="F0F1F3"/>
            </a:solidFill>
          </p:spPr>
        </p:sp>
        <p:sp>
          <p:nvSpPr>
            <p:cNvPr name="TextBox 10" id="10"/>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059124" y="6391015"/>
            <a:ext cx="716915" cy="715372"/>
            <a:chOff x="0" y="0"/>
            <a:chExt cx="828385" cy="826601"/>
          </a:xfrm>
        </p:grpSpPr>
        <p:sp>
          <p:nvSpPr>
            <p:cNvPr name="Freeform 12" id="12"/>
            <p:cNvSpPr/>
            <p:nvPr/>
          </p:nvSpPr>
          <p:spPr>
            <a:xfrm flipH="false" flipV="false" rot="0">
              <a:off x="0" y="0"/>
              <a:ext cx="828385" cy="826601"/>
            </a:xfrm>
            <a:custGeom>
              <a:avLst/>
              <a:gdLst/>
              <a:ahLst/>
              <a:cxnLst/>
              <a:rect r="r" b="b" t="t" l="l"/>
              <a:pathLst>
                <a:path h="826601" w="828385">
                  <a:moveTo>
                    <a:pt x="53995" y="0"/>
                  </a:moveTo>
                  <a:lnTo>
                    <a:pt x="774391" y="0"/>
                  </a:lnTo>
                  <a:cubicBezTo>
                    <a:pt x="804211" y="0"/>
                    <a:pt x="828385" y="24174"/>
                    <a:pt x="828385" y="53995"/>
                  </a:cubicBezTo>
                  <a:lnTo>
                    <a:pt x="828385" y="772607"/>
                  </a:lnTo>
                  <a:cubicBezTo>
                    <a:pt x="828385" y="802427"/>
                    <a:pt x="804211" y="826601"/>
                    <a:pt x="774391" y="826601"/>
                  </a:cubicBezTo>
                  <a:lnTo>
                    <a:pt x="53995" y="826601"/>
                  </a:lnTo>
                  <a:cubicBezTo>
                    <a:pt x="24174" y="826601"/>
                    <a:pt x="0" y="802427"/>
                    <a:pt x="0" y="772607"/>
                  </a:cubicBezTo>
                  <a:lnTo>
                    <a:pt x="0" y="53995"/>
                  </a:lnTo>
                  <a:cubicBezTo>
                    <a:pt x="0" y="24174"/>
                    <a:pt x="24174" y="0"/>
                    <a:pt x="53995" y="0"/>
                  </a:cubicBezTo>
                  <a:close/>
                </a:path>
              </a:pathLst>
            </a:custGeom>
            <a:solidFill>
              <a:srgbClr val="F0F1F3"/>
            </a:solidFill>
          </p:spPr>
        </p:sp>
        <p:sp>
          <p:nvSpPr>
            <p:cNvPr name="TextBox 13" id="13"/>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773650" y="-42358"/>
            <a:ext cx="556708" cy="55670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17" id="17"/>
          <p:cNvSpPr txBox="true"/>
          <p:nvPr/>
        </p:nvSpPr>
        <p:spPr>
          <a:xfrm rot="0">
            <a:off x="10526341" y="3831908"/>
            <a:ext cx="3540121" cy="2585084"/>
          </a:xfrm>
          <a:prstGeom prst="rect">
            <a:avLst/>
          </a:prstGeom>
        </p:spPr>
        <p:txBody>
          <a:bodyPr anchor="t" rtlCol="false" tIns="0" lIns="0" bIns="0" rIns="0">
            <a:spAutoFit/>
          </a:bodyPr>
          <a:lstStyle/>
          <a:p>
            <a:pPr algn="l">
              <a:lnSpc>
                <a:spcPts val="2940"/>
              </a:lnSpc>
            </a:pPr>
            <a:r>
              <a:rPr lang="en-US" sz="2100">
                <a:solidFill>
                  <a:srgbClr val="000000"/>
                </a:solidFill>
                <a:latin typeface="Helvetica World"/>
                <a:ea typeface="Helvetica World"/>
                <a:cs typeface="Helvetica World"/>
                <a:sym typeface="Helvetica World"/>
              </a:rPr>
              <a:t>Module matériel et programmation avec Arduino pour gérer le NFC. </a:t>
            </a:r>
          </a:p>
          <a:p>
            <a:pPr algn="l">
              <a:lnSpc>
                <a:spcPts val="2940"/>
              </a:lnSpc>
            </a:pPr>
            <a:r>
              <a:rPr lang="en-US" sz="2100">
                <a:solidFill>
                  <a:srgbClr val="000000"/>
                </a:solidFill>
                <a:latin typeface="Helvetica World"/>
                <a:ea typeface="Helvetica World"/>
                <a:cs typeface="Helvetica World"/>
                <a:sym typeface="Helvetica World"/>
              </a:rPr>
              <a:t>Permet aux étudiants de scanner leur présence sur le capteur physique relié à l’application mobile.</a:t>
            </a:r>
          </a:p>
        </p:txBody>
      </p:sp>
      <p:grpSp>
        <p:nvGrpSpPr>
          <p:cNvPr name="Group 18" id="18"/>
          <p:cNvGrpSpPr/>
          <p:nvPr/>
        </p:nvGrpSpPr>
        <p:grpSpPr>
          <a:xfrm rot="0">
            <a:off x="13546848" y="6364458"/>
            <a:ext cx="716915" cy="715372"/>
            <a:chOff x="0" y="0"/>
            <a:chExt cx="828385" cy="826601"/>
          </a:xfrm>
        </p:grpSpPr>
        <p:sp>
          <p:nvSpPr>
            <p:cNvPr name="Freeform 19" id="19"/>
            <p:cNvSpPr/>
            <p:nvPr/>
          </p:nvSpPr>
          <p:spPr>
            <a:xfrm flipH="false" flipV="false" rot="0">
              <a:off x="0" y="0"/>
              <a:ext cx="828385" cy="826601"/>
            </a:xfrm>
            <a:custGeom>
              <a:avLst/>
              <a:gdLst/>
              <a:ahLst/>
              <a:cxnLst/>
              <a:rect r="r" b="b" t="t" l="l"/>
              <a:pathLst>
                <a:path h="826601" w="828385">
                  <a:moveTo>
                    <a:pt x="53995" y="0"/>
                  </a:moveTo>
                  <a:lnTo>
                    <a:pt x="774391" y="0"/>
                  </a:lnTo>
                  <a:cubicBezTo>
                    <a:pt x="804211" y="0"/>
                    <a:pt x="828385" y="24174"/>
                    <a:pt x="828385" y="53995"/>
                  </a:cubicBezTo>
                  <a:lnTo>
                    <a:pt x="828385" y="772607"/>
                  </a:lnTo>
                  <a:cubicBezTo>
                    <a:pt x="828385" y="802427"/>
                    <a:pt x="804211" y="826601"/>
                    <a:pt x="774391" y="826601"/>
                  </a:cubicBezTo>
                  <a:lnTo>
                    <a:pt x="53995" y="826601"/>
                  </a:lnTo>
                  <a:cubicBezTo>
                    <a:pt x="24174" y="826601"/>
                    <a:pt x="0" y="802427"/>
                    <a:pt x="0" y="772607"/>
                  </a:cubicBezTo>
                  <a:lnTo>
                    <a:pt x="0" y="53995"/>
                  </a:lnTo>
                  <a:cubicBezTo>
                    <a:pt x="0" y="24174"/>
                    <a:pt x="24174" y="0"/>
                    <a:pt x="53995" y="0"/>
                  </a:cubicBezTo>
                  <a:close/>
                </a:path>
              </a:pathLst>
            </a:custGeom>
            <a:solidFill>
              <a:srgbClr val="F0F1F3"/>
            </a:solidFill>
          </p:spPr>
        </p:sp>
        <p:sp>
          <p:nvSpPr>
            <p:cNvPr name="TextBox 20" id="20"/>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122200" y="137519"/>
            <a:ext cx="6886412" cy="6172200"/>
          </a:xfrm>
          <a:custGeom>
            <a:avLst/>
            <a:gdLst/>
            <a:ahLst/>
            <a:cxnLst/>
            <a:rect r="r" b="b" t="t" l="l"/>
            <a:pathLst>
              <a:path h="6172200" w="6886412">
                <a:moveTo>
                  <a:pt x="0" y="0"/>
                </a:moveTo>
                <a:lnTo>
                  <a:pt x="6886412" y="0"/>
                </a:lnTo>
                <a:lnTo>
                  <a:pt x="6886412" y="6172200"/>
                </a:lnTo>
                <a:lnTo>
                  <a:pt x="0" y="6172200"/>
                </a:lnTo>
                <a:lnTo>
                  <a:pt x="0" y="0"/>
                </a:lnTo>
                <a:close/>
              </a:path>
            </a:pathLst>
          </a:custGeom>
          <a:blipFill>
            <a:blip r:embed="rId2"/>
            <a:stretch>
              <a:fillRect l="0" t="0" r="0" b="0"/>
            </a:stretch>
          </a:blipFill>
        </p:spPr>
      </p:sp>
      <p:sp>
        <p:nvSpPr>
          <p:cNvPr name="TextBox 22" id="22"/>
          <p:cNvSpPr txBox="true"/>
          <p:nvPr/>
        </p:nvSpPr>
        <p:spPr>
          <a:xfrm rot="0">
            <a:off x="6548871" y="885825"/>
            <a:ext cx="11739129" cy="1392243"/>
          </a:xfrm>
          <a:prstGeom prst="rect">
            <a:avLst/>
          </a:prstGeom>
        </p:spPr>
        <p:txBody>
          <a:bodyPr anchor="t" rtlCol="false" tIns="0" lIns="0" bIns="0" rIns="0">
            <a:spAutoFit/>
          </a:bodyPr>
          <a:lstStyle/>
          <a:p>
            <a:pPr algn="r">
              <a:lnSpc>
                <a:spcPts val="10517"/>
              </a:lnSpc>
            </a:pPr>
            <a:r>
              <a:rPr lang="en-US" b="true" sz="7512" spc="-247">
                <a:solidFill>
                  <a:srgbClr val="000000"/>
                </a:solidFill>
                <a:latin typeface="Helvetica World Bold"/>
                <a:ea typeface="Helvetica World Bold"/>
                <a:cs typeface="Helvetica World Bold"/>
                <a:sym typeface="Helvetica World Bold"/>
              </a:rPr>
              <a:t>STRUCTURE DETAILLEE</a:t>
            </a:r>
          </a:p>
        </p:txBody>
      </p:sp>
      <p:sp>
        <p:nvSpPr>
          <p:cNvPr name="TextBox 23" id="23"/>
          <p:cNvSpPr txBox="true"/>
          <p:nvPr/>
        </p:nvSpPr>
        <p:spPr>
          <a:xfrm rot="0">
            <a:off x="10011660" y="2217425"/>
            <a:ext cx="7153843" cy="396238"/>
          </a:xfrm>
          <a:prstGeom prst="rect">
            <a:avLst/>
          </a:prstGeom>
        </p:spPr>
        <p:txBody>
          <a:bodyPr anchor="t" rtlCol="false" tIns="0" lIns="0" bIns="0" rIns="0">
            <a:spAutoFit/>
          </a:bodyPr>
          <a:lstStyle/>
          <a:p>
            <a:pPr algn="r">
              <a:lnSpc>
                <a:spcPts val="3360"/>
              </a:lnSpc>
            </a:pPr>
            <a:r>
              <a:rPr lang="en-US" sz="2400">
                <a:solidFill>
                  <a:srgbClr val="000000"/>
                </a:solidFill>
                <a:latin typeface="Helvetica World"/>
                <a:ea typeface="Helvetica World"/>
                <a:cs typeface="Helvetica World"/>
                <a:sym typeface="Helvetica World"/>
              </a:rPr>
              <a:t>L'ENGAGEMENT EN PREUVE</a:t>
            </a:r>
          </a:p>
        </p:txBody>
      </p:sp>
      <p:sp>
        <p:nvSpPr>
          <p:cNvPr name="TextBox 24" id="24"/>
          <p:cNvSpPr txBox="true"/>
          <p:nvPr/>
        </p:nvSpPr>
        <p:spPr>
          <a:xfrm rot="0">
            <a:off x="6548871" y="3998626"/>
            <a:ext cx="3540121" cy="2213609"/>
          </a:xfrm>
          <a:prstGeom prst="rect">
            <a:avLst/>
          </a:prstGeom>
        </p:spPr>
        <p:txBody>
          <a:bodyPr anchor="t" rtlCol="false" tIns="0" lIns="0" bIns="0" rIns="0">
            <a:spAutoFit/>
          </a:bodyPr>
          <a:lstStyle/>
          <a:p>
            <a:pPr algn="l">
              <a:lnSpc>
                <a:spcPts val="2940"/>
              </a:lnSpc>
            </a:pPr>
            <a:r>
              <a:rPr lang="en-US" sz="2100">
                <a:solidFill>
                  <a:srgbClr val="000000"/>
                </a:solidFill>
                <a:latin typeface="Helvetica World"/>
                <a:ea typeface="Helvetica World"/>
                <a:cs typeface="Helvetica World"/>
                <a:sym typeface="Helvetica World"/>
              </a:rPr>
              <a:t>Développé pour proposer une interface claire et accessible permettant de gérer l’émargement, la gestion des comptes, la consultation des relevés de présence...</a:t>
            </a:r>
          </a:p>
        </p:txBody>
      </p:sp>
      <p:sp>
        <p:nvSpPr>
          <p:cNvPr name="TextBox 25" id="25"/>
          <p:cNvSpPr txBox="true"/>
          <p:nvPr/>
        </p:nvSpPr>
        <p:spPr>
          <a:xfrm rot="0">
            <a:off x="7437237" y="3170845"/>
            <a:ext cx="3601563" cy="377556"/>
          </a:xfrm>
          <a:prstGeom prst="rect">
            <a:avLst/>
          </a:prstGeom>
        </p:spPr>
        <p:txBody>
          <a:bodyPr anchor="t" rtlCol="false" tIns="0" lIns="0" bIns="0" rIns="0">
            <a:spAutoFit/>
          </a:bodyPr>
          <a:lstStyle/>
          <a:p>
            <a:pPr algn="l">
              <a:lnSpc>
                <a:spcPts val="2919"/>
              </a:lnSpc>
            </a:pPr>
            <a:r>
              <a:rPr lang="en-US" sz="2085" b="true">
                <a:solidFill>
                  <a:srgbClr val="000000"/>
                </a:solidFill>
                <a:latin typeface="Helvetica World Bold"/>
                <a:ea typeface="Helvetica World Bold"/>
                <a:cs typeface="Helvetica World Bold"/>
                <a:sym typeface="Helvetica World Bold"/>
              </a:rPr>
              <a:t>SITE WEB</a:t>
            </a:r>
          </a:p>
        </p:txBody>
      </p:sp>
      <p:sp>
        <p:nvSpPr>
          <p:cNvPr name="TextBox 26" id="26"/>
          <p:cNvSpPr txBox="true"/>
          <p:nvPr/>
        </p:nvSpPr>
        <p:spPr>
          <a:xfrm rot="0">
            <a:off x="6647522" y="3188118"/>
            <a:ext cx="519614" cy="487819"/>
          </a:xfrm>
          <a:prstGeom prst="rect">
            <a:avLst/>
          </a:prstGeom>
        </p:spPr>
        <p:txBody>
          <a:bodyPr anchor="t" rtlCol="false" tIns="0" lIns="0" bIns="0" rIns="0">
            <a:spAutoFit/>
          </a:bodyPr>
          <a:lstStyle/>
          <a:p>
            <a:pPr algn="ctr">
              <a:lnSpc>
                <a:spcPts val="3393"/>
              </a:lnSpc>
            </a:pPr>
            <a:r>
              <a:rPr lang="en-US" sz="3057" b="true">
                <a:solidFill>
                  <a:srgbClr val="000000"/>
                </a:solidFill>
                <a:latin typeface="Helvetica World Bold"/>
                <a:ea typeface="Helvetica World Bold"/>
                <a:cs typeface="Helvetica World Bold"/>
                <a:sym typeface="Helvetica World Bold"/>
              </a:rPr>
              <a:t>1</a:t>
            </a:r>
          </a:p>
        </p:txBody>
      </p:sp>
      <p:sp>
        <p:nvSpPr>
          <p:cNvPr name="TextBox 27" id="27"/>
          <p:cNvSpPr txBox="true"/>
          <p:nvPr/>
        </p:nvSpPr>
        <p:spPr>
          <a:xfrm rot="0">
            <a:off x="14424405" y="3931951"/>
            <a:ext cx="3540121" cy="1842134"/>
          </a:xfrm>
          <a:prstGeom prst="rect">
            <a:avLst/>
          </a:prstGeom>
        </p:spPr>
        <p:txBody>
          <a:bodyPr anchor="t" rtlCol="false" tIns="0" lIns="0" bIns="0" rIns="0">
            <a:spAutoFit/>
          </a:bodyPr>
          <a:lstStyle/>
          <a:p>
            <a:pPr algn="l">
              <a:lnSpc>
                <a:spcPts val="2940"/>
              </a:lnSpc>
            </a:pPr>
            <a:r>
              <a:rPr lang="en-US" sz="2100">
                <a:solidFill>
                  <a:srgbClr val="000000"/>
                </a:solidFill>
                <a:latin typeface="Helvetica World"/>
                <a:ea typeface="Helvetica World"/>
                <a:cs typeface="Helvetica World"/>
                <a:sym typeface="Helvetica World"/>
              </a:rPr>
              <a:t>Indiquez ici votre vision. Décrivez vos objectifs, vos priorités et les principes qui guident votre approche dans ce domaine.</a:t>
            </a:r>
          </a:p>
        </p:txBody>
      </p:sp>
      <p:sp>
        <p:nvSpPr>
          <p:cNvPr name="TextBox 28" id="28"/>
          <p:cNvSpPr txBox="true"/>
          <p:nvPr/>
        </p:nvSpPr>
        <p:spPr>
          <a:xfrm rot="0">
            <a:off x="15369921" y="3185519"/>
            <a:ext cx="3601563" cy="377556"/>
          </a:xfrm>
          <a:prstGeom prst="rect">
            <a:avLst/>
          </a:prstGeom>
        </p:spPr>
        <p:txBody>
          <a:bodyPr anchor="t" rtlCol="false" tIns="0" lIns="0" bIns="0" rIns="0">
            <a:spAutoFit/>
          </a:bodyPr>
          <a:lstStyle/>
          <a:p>
            <a:pPr algn="l">
              <a:lnSpc>
                <a:spcPts val="2919"/>
              </a:lnSpc>
            </a:pPr>
            <a:r>
              <a:rPr lang="en-US" sz="2085" b="true">
                <a:solidFill>
                  <a:srgbClr val="000000"/>
                </a:solidFill>
                <a:latin typeface="Helvetica World Bold"/>
                <a:ea typeface="Helvetica World Bold"/>
                <a:cs typeface="Helvetica World Bold"/>
                <a:sym typeface="Helvetica World Bold"/>
              </a:rPr>
              <a:t>APPLICATION MOBILE</a:t>
            </a:r>
          </a:p>
        </p:txBody>
      </p:sp>
      <p:sp>
        <p:nvSpPr>
          <p:cNvPr name="TextBox 29" id="29"/>
          <p:cNvSpPr txBox="true"/>
          <p:nvPr/>
        </p:nvSpPr>
        <p:spPr>
          <a:xfrm rot="0">
            <a:off x="14523056" y="3144289"/>
            <a:ext cx="519614" cy="487819"/>
          </a:xfrm>
          <a:prstGeom prst="rect">
            <a:avLst/>
          </a:prstGeom>
        </p:spPr>
        <p:txBody>
          <a:bodyPr anchor="t" rtlCol="false" tIns="0" lIns="0" bIns="0" rIns="0">
            <a:spAutoFit/>
          </a:bodyPr>
          <a:lstStyle/>
          <a:p>
            <a:pPr algn="ctr">
              <a:lnSpc>
                <a:spcPts val="3393"/>
              </a:lnSpc>
            </a:pPr>
            <a:r>
              <a:rPr lang="en-US" sz="3057" b="true">
                <a:solidFill>
                  <a:srgbClr val="000000"/>
                </a:solidFill>
                <a:latin typeface="Helvetica World Bold"/>
                <a:ea typeface="Helvetica World Bold"/>
                <a:cs typeface="Helvetica World Bold"/>
                <a:sym typeface="Helvetica World Bold"/>
              </a:rPr>
              <a:t>3</a:t>
            </a:r>
          </a:p>
        </p:txBody>
      </p:sp>
      <p:sp>
        <p:nvSpPr>
          <p:cNvPr name="TextBox 30" id="30"/>
          <p:cNvSpPr txBox="true"/>
          <p:nvPr/>
        </p:nvSpPr>
        <p:spPr>
          <a:xfrm rot="0">
            <a:off x="11471828" y="3170845"/>
            <a:ext cx="3601563" cy="377556"/>
          </a:xfrm>
          <a:prstGeom prst="rect">
            <a:avLst/>
          </a:prstGeom>
        </p:spPr>
        <p:txBody>
          <a:bodyPr anchor="t" rtlCol="false" tIns="0" lIns="0" bIns="0" rIns="0">
            <a:spAutoFit/>
          </a:bodyPr>
          <a:lstStyle/>
          <a:p>
            <a:pPr algn="l">
              <a:lnSpc>
                <a:spcPts val="2919"/>
              </a:lnSpc>
            </a:pPr>
            <a:r>
              <a:rPr lang="en-US" sz="2085" b="true">
                <a:solidFill>
                  <a:srgbClr val="000000"/>
                </a:solidFill>
                <a:latin typeface="Helvetica World Bold"/>
                <a:ea typeface="Helvetica World Bold"/>
                <a:cs typeface="Helvetica World Bold"/>
                <a:sym typeface="Helvetica World Bold"/>
              </a:rPr>
              <a:t>NFC + ARDUINO</a:t>
            </a:r>
          </a:p>
        </p:txBody>
      </p:sp>
      <p:sp>
        <p:nvSpPr>
          <p:cNvPr name="TextBox 31" id="31"/>
          <p:cNvSpPr txBox="true"/>
          <p:nvPr/>
        </p:nvSpPr>
        <p:spPr>
          <a:xfrm rot="0">
            <a:off x="10624992" y="3144289"/>
            <a:ext cx="519614" cy="487819"/>
          </a:xfrm>
          <a:prstGeom prst="rect">
            <a:avLst/>
          </a:prstGeom>
        </p:spPr>
        <p:txBody>
          <a:bodyPr anchor="t" rtlCol="false" tIns="0" lIns="0" bIns="0" rIns="0">
            <a:spAutoFit/>
          </a:bodyPr>
          <a:lstStyle/>
          <a:p>
            <a:pPr algn="ctr">
              <a:lnSpc>
                <a:spcPts val="3393"/>
              </a:lnSpc>
            </a:pPr>
            <a:r>
              <a:rPr lang="en-US" sz="3057" b="true">
                <a:solidFill>
                  <a:srgbClr val="000000"/>
                </a:solidFill>
                <a:latin typeface="Helvetica World Bold"/>
                <a:ea typeface="Helvetica World Bold"/>
                <a:cs typeface="Helvetica World Bold"/>
                <a:sym typeface="Helvetica World Bold"/>
              </a:rPr>
              <a:t>2</a:t>
            </a:r>
          </a:p>
        </p:txBody>
      </p:sp>
      <p:sp>
        <p:nvSpPr>
          <p:cNvPr name="TextBox 32" id="32"/>
          <p:cNvSpPr txBox="true"/>
          <p:nvPr/>
        </p:nvSpPr>
        <p:spPr>
          <a:xfrm rot="0">
            <a:off x="8059124" y="7306411"/>
            <a:ext cx="3540121" cy="1842134"/>
          </a:xfrm>
          <a:prstGeom prst="rect">
            <a:avLst/>
          </a:prstGeom>
        </p:spPr>
        <p:txBody>
          <a:bodyPr anchor="t" rtlCol="false" tIns="0" lIns="0" bIns="0" rIns="0">
            <a:spAutoFit/>
          </a:bodyPr>
          <a:lstStyle/>
          <a:p>
            <a:pPr algn="l">
              <a:lnSpc>
                <a:spcPts val="2940"/>
              </a:lnSpc>
            </a:pPr>
            <a:r>
              <a:rPr lang="en-US" sz="2100">
                <a:solidFill>
                  <a:srgbClr val="000000"/>
                </a:solidFill>
                <a:latin typeface="Helvetica World"/>
                <a:ea typeface="Helvetica World"/>
                <a:cs typeface="Helvetica World"/>
                <a:sym typeface="Helvetica World"/>
              </a:rPr>
              <a:t>Stockage centralisé des données de présence.</a:t>
            </a:r>
          </a:p>
          <a:p>
            <a:pPr algn="l">
              <a:lnSpc>
                <a:spcPts val="2940"/>
              </a:lnSpc>
            </a:pPr>
            <a:r>
              <a:rPr lang="en-US" sz="2100">
                <a:solidFill>
                  <a:srgbClr val="000000"/>
                </a:solidFill>
                <a:latin typeface="Helvetica World"/>
                <a:ea typeface="Helvetica World"/>
                <a:cs typeface="Helvetica World"/>
                <a:sym typeface="Helvetica World"/>
              </a:rPr>
              <a:t>La base conserve toutes les informations de manière sécurisée</a:t>
            </a:r>
          </a:p>
        </p:txBody>
      </p:sp>
      <p:sp>
        <p:nvSpPr>
          <p:cNvPr name="TextBox 33" id="33"/>
          <p:cNvSpPr txBox="true"/>
          <p:nvPr/>
        </p:nvSpPr>
        <p:spPr>
          <a:xfrm rot="0">
            <a:off x="9036392" y="6540872"/>
            <a:ext cx="3601563" cy="377556"/>
          </a:xfrm>
          <a:prstGeom prst="rect">
            <a:avLst/>
          </a:prstGeom>
        </p:spPr>
        <p:txBody>
          <a:bodyPr anchor="t" rtlCol="false" tIns="0" lIns="0" bIns="0" rIns="0">
            <a:spAutoFit/>
          </a:bodyPr>
          <a:lstStyle/>
          <a:p>
            <a:pPr algn="l">
              <a:lnSpc>
                <a:spcPts val="2919"/>
              </a:lnSpc>
            </a:pPr>
            <a:r>
              <a:rPr lang="en-US" sz="2085" b="true">
                <a:solidFill>
                  <a:srgbClr val="000000"/>
                </a:solidFill>
                <a:latin typeface="Helvetica World Bold"/>
                <a:ea typeface="Helvetica World Bold"/>
                <a:cs typeface="Helvetica World Bold"/>
                <a:sym typeface="Helvetica World Bold"/>
              </a:rPr>
              <a:t>BASE DE DONNÉES</a:t>
            </a:r>
          </a:p>
        </p:txBody>
      </p:sp>
      <p:sp>
        <p:nvSpPr>
          <p:cNvPr name="TextBox 34" id="34"/>
          <p:cNvSpPr txBox="true"/>
          <p:nvPr/>
        </p:nvSpPr>
        <p:spPr>
          <a:xfrm rot="0">
            <a:off x="8157775" y="6487760"/>
            <a:ext cx="519614" cy="487819"/>
          </a:xfrm>
          <a:prstGeom prst="rect">
            <a:avLst/>
          </a:prstGeom>
        </p:spPr>
        <p:txBody>
          <a:bodyPr anchor="t" rtlCol="false" tIns="0" lIns="0" bIns="0" rIns="0">
            <a:spAutoFit/>
          </a:bodyPr>
          <a:lstStyle/>
          <a:p>
            <a:pPr algn="ctr">
              <a:lnSpc>
                <a:spcPts val="3393"/>
              </a:lnSpc>
            </a:pPr>
            <a:r>
              <a:rPr lang="en-US" sz="3057" b="true">
                <a:solidFill>
                  <a:srgbClr val="000000"/>
                </a:solidFill>
                <a:latin typeface="Helvetica World Bold"/>
                <a:ea typeface="Helvetica World Bold"/>
                <a:cs typeface="Helvetica World Bold"/>
                <a:sym typeface="Helvetica World Bold"/>
              </a:rPr>
              <a:t>4</a:t>
            </a:r>
          </a:p>
        </p:txBody>
      </p:sp>
      <p:sp>
        <p:nvSpPr>
          <p:cNvPr name="TextBox 35" id="35"/>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36" id="36"/>
          <p:cNvSpPr txBox="true"/>
          <p:nvPr/>
        </p:nvSpPr>
        <p:spPr>
          <a:xfrm rot="0">
            <a:off x="13645499" y="6487760"/>
            <a:ext cx="519614" cy="490243"/>
          </a:xfrm>
          <a:prstGeom prst="rect">
            <a:avLst/>
          </a:prstGeom>
        </p:spPr>
        <p:txBody>
          <a:bodyPr anchor="t" rtlCol="false" tIns="0" lIns="0" bIns="0" rIns="0">
            <a:spAutoFit/>
          </a:bodyPr>
          <a:lstStyle/>
          <a:p>
            <a:pPr algn="ctr">
              <a:lnSpc>
                <a:spcPts val="3393"/>
              </a:lnSpc>
            </a:pPr>
            <a:r>
              <a:rPr lang="en-US" sz="3057" b="true">
                <a:solidFill>
                  <a:srgbClr val="000000"/>
                </a:solidFill>
                <a:latin typeface="Helvetica World Bold"/>
                <a:ea typeface="Helvetica World Bold"/>
                <a:cs typeface="Helvetica World Bold"/>
                <a:sym typeface="Helvetica World Bold"/>
              </a:rPr>
              <a:t>5</a:t>
            </a:r>
          </a:p>
        </p:txBody>
      </p:sp>
      <p:sp>
        <p:nvSpPr>
          <p:cNvPr name="TextBox 37" id="37"/>
          <p:cNvSpPr txBox="true"/>
          <p:nvPr/>
        </p:nvSpPr>
        <p:spPr>
          <a:xfrm rot="0">
            <a:off x="14523056" y="6514316"/>
            <a:ext cx="3601563" cy="377556"/>
          </a:xfrm>
          <a:prstGeom prst="rect">
            <a:avLst/>
          </a:prstGeom>
        </p:spPr>
        <p:txBody>
          <a:bodyPr anchor="t" rtlCol="false" tIns="0" lIns="0" bIns="0" rIns="0">
            <a:spAutoFit/>
          </a:bodyPr>
          <a:lstStyle/>
          <a:p>
            <a:pPr algn="l">
              <a:lnSpc>
                <a:spcPts val="2919"/>
              </a:lnSpc>
            </a:pPr>
            <a:r>
              <a:rPr lang="en-US" sz="2085" b="true">
                <a:solidFill>
                  <a:srgbClr val="000000"/>
                </a:solidFill>
                <a:latin typeface="Helvetica World Bold"/>
                <a:ea typeface="Helvetica World Bold"/>
                <a:cs typeface="Helvetica World Bold"/>
                <a:sym typeface="Helvetica World Bold"/>
              </a:rPr>
              <a:t>SERVEUR</a:t>
            </a:r>
          </a:p>
        </p:txBody>
      </p:sp>
      <p:sp>
        <p:nvSpPr>
          <p:cNvPr name="TextBox 38" id="38"/>
          <p:cNvSpPr txBox="true"/>
          <p:nvPr/>
        </p:nvSpPr>
        <p:spPr>
          <a:xfrm rot="0">
            <a:off x="13546848" y="7218106"/>
            <a:ext cx="3540121" cy="2956559"/>
          </a:xfrm>
          <a:prstGeom prst="rect">
            <a:avLst/>
          </a:prstGeom>
        </p:spPr>
        <p:txBody>
          <a:bodyPr anchor="t" rtlCol="false" tIns="0" lIns="0" bIns="0" rIns="0">
            <a:spAutoFit/>
          </a:bodyPr>
          <a:lstStyle/>
          <a:p>
            <a:pPr algn="l">
              <a:lnSpc>
                <a:spcPts val="2940"/>
              </a:lnSpc>
            </a:pPr>
            <a:r>
              <a:rPr lang="en-US" sz="2100">
                <a:solidFill>
                  <a:srgbClr val="000000"/>
                </a:solidFill>
                <a:latin typeface="Helvetica World"/>
                <a:ea typeface="Helvetica World"/>
                <a:cs typeface="Helvetica World"/>
                <a:sym typeface="Helvetica World"/>
              </a:rPr>
              <a:t>Back-end pour recevoir les données, orchestrer la logique métier et garantir les échanges entre le site, l’application mobile et la base. Assure la cohérence et la sécurité des flux d’information.</a:t>
            </a:r>
          </a:p>
        </p:txBody>
      </p:sp>
      <p:sp>
        <p:nvSpPr>
          <p:cNvPr name="TextBox 39" id="39"/>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08290" y="514350"/>
            <a:ext cx="12465360" cy="9258300"/>
            <a:chOff x="0" y="0"/>
            <a:chExt cx="3283058" cy="2438400"/>
          </a:xfrm>
        </p:grpSpPr>
        <p:sp>
          <p:nvSpPr>
            <p:cNvPr name="Freeform 3" id="3"/>
            <p:cNvSpPr/>
            <p:nvPr/>
          </p:nvSpPr>
          <p:spPr>
            <a:xfrm flipH="false" flipV="false" rot="0">
              <a:off x="0" y="0"/>
              <a:ext cx="3283058" cy="2438400"/>
            </a:xfrm>
            <a:custGeom>
              <a:avLst/>
              <a:gdLst/>
              <a:ahLst/>
              <a:cxnLst/>
              <a:rect r="r" b="b" t="t" l="l"/>
              <a:pathLst>
                <a:path h="2438400" w="3283058">
                  <a:moveTo>
                    <a:pt x="3105" y="0"/>
                  </a:moveTo>
                  <a:lnTo>
                    <a:pt x="3279953" y="0"/>
                  </a:lnTo>
                  <a:cubicBezTo>
                    <a:pt x="3280776" y="0"/>
                    <a:pt x="3281566" y="327"/>
                    <a:pt x="3282148" y="910"/>
                  </a:cubicBezTo>
                  <a:cubicBezTo>
                    <a:pt x="3282731" y="1492"/>
                    <a:pt x="3283058" y="2282"/>
                    <a:pt x="3283058" y="3105"/>
                  </a:cubicBezTo>
                  <a:lnTo>
                    <a:pt x="3283058" y="2435295"/>
                  </a:lnTo>
                  <a:cubicBezTo>
                    <a:pt x="3283058" y="2437010"/>
                    <a:pt x="3281668" y="2438400"/>
                    <a:pt x="3279953" y="2438400"/>
                  </a:cubicBezTo>
                  <a:lnTo>
                    <a:pt x="3105" y="2438400"/>
                  </a:lnTo>
                  <a:cubicBezTo>
                    <a:pt x="2282" y="2438400"/>
                    <a:pt x="1492" y="2438073"/>
                    <a:pt x="910" y="2437491"/>
                  </a:cubicBezTo>
                  <a:cubicBezTo>
                    <a:pt x="327" y="2436908"/>
                    <a:pt x="0" y="2436118"/>
                    <a:pt x="0" y="2435295"/>
                  </a:cubicBezTo>
                  <a:lnTo>
                    <a:pt x="0" y="3105"/>
                  </a:lnTo>
                  <a:cubicBezTo>
                    <a:pt x="0" y="2282"/>
                    <a:pt x="327" y="1492"/>
                    <a:pt x="910" y="910"/>
                  </a:cubicBezTo>
                  <a:cubicBezTo>
                    <a:pt x="1492" y="327"/>
                    <a:pt x="2282" y="0"/>
                    <a:pt x="3105" y="0"/>
                  </a:cubicBezTo>
                  <a:close/>
                </a:path>
              </a:pathLst>
            </a:custGeom>
            <a:solidFill>
              <a:srgbClr val="F0F1F3"/>
            </a:solidFill>
          </p:spPr>
        </p:sp>
        <p:sp>
          <p:nvSpPr>
            <p:cNvPr name="TextBox 4" id="4"/>
            <p:cNvSpPr txBox="true"/>
            <p:nvPr/>
          </p:nvSpPr>
          <p:spPr>
            <a:xfrm>
              <a:off x="0" y="-38100"/>
              <a:ext cx="3283058"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42358"/>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8" id="8"/>
          <p:cNvSpPr/>
          <p:nvPr/>
        </p:nvSpPr>
        <p:spPr>
          <a:xfrm flipH="false" flipV="false" rot="0">
            <a:off x="270120" y="2993919"/>
            <a:ext cx="5038170" cy="2920431"/>
          </a:xfrm>
          <a:custGeom>
            <a:avLst/>
            <a:gdLst/>
            <a:ahLst/>
            <a:cxnLst/>
            <a:rect r="r" b="b" t="t" l="l"/>
            <a:pathLst>
              <a:path h="2920431" w="5038170">
                <a:moveTo>
                  <a:pt x="0" y="0"/>
                </a:moveTo>
                <a:lnTo>
                  <a:pt x="5038170" y="0"/>
                </a:lnTo>
                <a:lnTo>
                  <a:pt x="5038170" y="2920431"/>
                </a:lnTo>
                <a:lnTo>
                  <a:pt x="0" y="2920431"/>
                </a:lnTo>
                <a:lnTo>
                  <a:pt x="0" y="0"/>
                </a:lnTo>
                <a:close/>
              </a:path>
            </a:pathLst>
          </a:custGeom>
          <a:blipFill>
            <a:blip r:embed="rId2"/>
            <a:stretch>
              <a:fillRect l="0" t="0" r="0" b="0"/>
            </a:stretch>
          </a:blipFill>
        </p:spPr>
      </p:sp>
      <p:sp>
        <p:nvSpPr>
          <p:cNvPr name="Freeform 9" id="9"/>
          <p:cNvSpPr/>
          <p:nvPr/>
        </p:nvSpPr>
        <p:spPr>
          <a:xfrm flipH="false" flipV="false" rot="0">
            <a:off x="3327317" y="5914350"/>
            <a:ext cx="3961947" cy="2228595"/>
          </a:xfrm>
          <a:custGeom>
            <a:avLst/>
            <a:gdLst/>
            <a:ahLst/>
            <a:cxnLst/>
            <a:rect r="r" b="b" t="t" l="l"/>
            <a:pathLst>
              <a:path h="2228595" w="3961947">
                <a:moveTo>
                  <a:pt x="0" y="0"/>
                </a:moveTo>
                <a:lnTo>
                  <a:pt x="3961947" y="0"/>
                </a:lnTo>
                <a:lnTo>
                  <a:pt x="3961947" y="2228595"/>
                </a:lnTo>
                <a:lnTo>
                  <a:pt x="0" y="2228595"/>
                </a:lnTo>
                <a:lnTo>
                  <a:pt x="0" y="0"/>
                </a:lnTo>
                <a:close/>
              </a:path>
            </a:pathLst>
          </a:custGeom>
          <a:blipFill>
            <a:blip r:embed="rId3"/>
            <a:stretch>
              <a:fillRect l="0" t="0" r="0" b="0"/>
            </a:stretch>
          </a:blipFill>
        </p:spPr>
      </p:sp>
      <p:sp>
        <p:nvSpPr>
          <p:cNvPr name="TextBox 10" id="10"/>
          <p:cNvSpPr txBox="true"/>
          <p:nvPr/>
        </p:nvSpPr>
        <p:spPr>
          <a:xfrm rot="0">
            <a:off x="8650871" y="2955819"/>
            <a:ext cx="9122779" cy="1871344"/>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Notre site web est le point central de notre système de gestion des présences. Il a été conçu pour être simple, accessible et sécurisé, permettant à chaque profil utilisateur (étudiant, enseignant, Greta/CFA, administrateur) de bénéficier d'une expérience adaptée.</a:t>
            </a:r>
          </a:p>
          <a:p>
            <a:pPr algn="l">
              <a:lnSpc>
                <a:spcPts val="2800"/>
              </a:lnSpc>
            </a:pPr>
          </a:p>
        </p:txBody>
      </p:sp>
      <p:sp>
        <p:nvSpPr>
          <p:cNvPr name="TextBox 11" id="11"/>
          <p:cNvSpPr txBox="true"/>
          <p:nvPr/>
        </p:nvSpPr>
        <p:spPr>
          <a:xfrm rot="0">
            <a:off x="8650871" y="5365688"/>
            <a:ext cx="8608429" cy="4112040"/>
          </a:xfrm>
          <a:prstGeom prst="rect">
            <a:avLst/>
          </a:prstGeom>
        </p:spPr>
        <p:txBody>
          <a:bodyPr anchor="t" rtlCol="false" tIns="0" lIns="0" bIns="0" rIns="0">
            <a:spAutoFit/>
          </a:bodyPr>
          <a:lstStyle/>
          <a:p>
            <a:pPr algn="l">
              <a:lnSpc>
                <a:spcPts val="3197"/>
              </a:lnSpc>
            </a:pPr>
            <a:r>
              <a:rPr lang="en-US" sz="2283" u="sng">
                <a:solidFill>
                  <a:srgbClr val="000000"/>
                </a:solidFill>
                <a:latin typeface="Helvetica World"/>
                <a:ea typeface="Helvetica World"/>
                <a:cs typeface="Helvetica World"/>
                <a:sym typeface="Helvetica World"/>
              </a:rPr>
              <a:t>Langages et technologies utilisés :</a:t>
            </a:r>
          </a:p>
          <a:p>
            <a:pPr algn="l" marL="493041" indent="-246520" lvl="1">
              <a:lnSpc>
                <a:spcPts val="3197"/>
              </a:lnSpc>
              <a:buFont typeface="Arial"/>
              <a:buChar char="•"/>
            </a:pPr>
            <a:r>
              <a:rPr lang="en-US" b="true" sz="2283">
                <a:solidFill>
                  <a:srgbClr val="000000"/>
                </a:solidFill>
                <a:latin typeface="Helvetica World Bold"/>
                <a:ea typeface="Helvetica World Bold"/>
                <a:cs typeface="Helvetica World Bold"/>
                <a:sym typeface="Helvetica World Bold"/>
              </a:rPr>
              <a:t>Visual Studio Code : </a:t>
            </a:r>
            <a:r>
              <a:rPr lang="en-US" sz="2283">
                <a:solidFill>
                  <a:srgbClr val="000000"/>
                </a:solidFill>
                <a:latin typeface="Helvetica World"/>
                <a:ea typeface="Helvetica World"/>
                <a:cs typeface="Helvetica World"/>
                <a:sym typeface="Helvetica World"/>
              </a:rPr>
              <a:t>Framework</a:t>
            </a:r>
          </a:p>
          <a:p>
            <a:pPr algn="l" marL="493041" indent="-246520" lvl="1">
              <a:lnSpc>
                <a:spcPts val="3197"/>
              </a:lnSpc>
              <a:buFont typeface="Arial"/>
              <a:buChar char="•"/>
            </a:pPr>
            <a:r>
              <a:rPr lang="en-US" b="true" sz="2283">
                <a:solidFill>
                  <a:srgbClr val="000000"/>
                </a:solidFill>
                <a:latin typeface="Helvetica World Bold"/>
                <a:ea typeface="Helvetica World Bold"/>
                <a:cs typeface="Helvetica World Bold"/>
                <a:sym typeface="Helvetica World Bold"/>
              </a:rPr>
              <a:t>HTML &amp; CSS :</a:t>
            </a:r>
            <a:r>
              <a:rPr lang="en-US" sz="2283">
                <a:solidFill>
                  <a:srgbClr val="000000"/>
                </a:solidFill>
                <a:latin typeface="Helvetica World"/>
                <a:ea typeface="Helvetica World"/>
                <a:cs typeface="Helvetica World"/>
                <a:sym typeface="Helvetica World"/>
              </a:rPr>
              <a:t> pour la structure et le style des pages.</a:t>
            </a:r>
          </a:p>
          <a:p>
            <a:pPr algn="l" marL="493041" indent="-246520" lvl="1">
              <a:lnSpc>
                <a:spcPts val="3197"/>
              </a:lnSpc>
              <a:buFont typeface="Arial"/>
              <a:buChar char="•"/>
            </a:pPr>
            <a:r>
              <a:rPr lang="en-US" b="true" sz="2283">
                <a:solidFill>
                  <a:srgbClr val="000000"/>
                </a:solidFill>
                <a:latin typeface="Helvetica World Bold"/>
                <a:ea typeface="Helvetica World Bold"/>
                <a:cs typeface="Helvetica World Bold"/>
                <a:sym typeface="Helvetica World Bold"/>
              </a:rPr>
              <a:t>JavaScript :</a:t>
            </a:r>
            <a:r>
              <a:rPr lang="en-US" sz="2283">
                <a:solidFill>
                  <a:srgbClr val="000000"/>
                </a:solidFill>
                <a:latin typeface="Helvetica World"/>
                <a:ea typeface="Helvetica World"/>
                <a:cs typeface="Helvetica World"/>
                <a:sym typeface="Helvetica World"/>
              </a:rPr>
              <a:t> pour la navigation dynamique entre les onglets, la gestion des formulaires, et les appels asynchrones vers le serveur (fetch).</a:t>
            </a:r>
          </a:p>
          <a:p>
            <a:pPr algn="l" marL="493041" indent="-246520" lvl="1">
              <a:lnSpc>
                <a:spcPts val="3197"/>
              </a:lnSpc>
              <a:buFont typeface="Arial"/>
              <a:buChar char="•"/>
            </a:pPr>
            <a:r>
              <a:rPr lang="en-US" b="true" sz="2283">
                <a:solidFill>
                  <a:srgbClr val="000000"/>
                </a:solidFill>
                <a:latin typeface="Helvetica World Bold"/>
                <a:ea typeface="Helvetica World Bold"/>
                <a:cs typeface="Helvetica World Bold"/>
                <a:sym typeface="Helvetica World Bold"/>
              </a:rPr>
              <a:t>PHP :</a:t>
            </a:r>
            <a:r>
              <a:rPr lang="en-US" sz="2283">
                <a:solidFill>
                  <a:srgbClr val="000000"/>
                </a:solidFill>
                <a:latin typeface="Helvetica World"/>
                <a:ea typeface="Helvetica World"/>
                <a:cs typeface="Helvetica World"/>
                <a:sym typeface="Helvetica World"/>
              </a:rPr>
              <a:t> pour le traitement côté serveur, la gestion des sessions et des requêtes vers la base de données.</a:t>
            </a:r>
          </a:p>
          <a:p>
            <a:pPr algn="l">
              <a:lnSpc>
                <a:spcPts val="3197"/>
              </a:lnSpc>
            </a:pPr>
          </a:p>
          <a:p>
            <a:pPr algn="l">
              <a:lnSpc>
                <a:spcPts val="3197"/>
              </a:lnSpc>
            </a:pPr>
          </a:p>
        </p:txBody>
      </p:sp>
      <p:sp>
        <p:nvSpPr>
          <p:cNvPr name="TextBox 12" id="12"/>
          <p:cNvSpPr txBox="true"/>
          <p:nvPr/>
        </p:nvSpPr>
        <p:spPr>
          <a:xfrm rot="0">
            <a:off x="6208875" y="728255"/>
            <a:ext cx="7060045" cy="1392243"/>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Site WEB</a:t>
            </a:r>
          </a:p>
        </p:txBody>
      </p:sp>
      <p:sp>
        <p:nvSpPr>
          <p:cNvPr name="TextBox 13" id="13"/>
          <p:cNvSpPr txBox="true"/>
          <p:nvPr/>
        </p:nvSpPr>
        <p:spPr>
          <a:xfrm rot="0">
            <a:off x="5308290" y="2284822"/>
            <a:ext cx="12465360" cy="1153667"/>
          </a:xfrm>
          <a:prstGeom prst="rect">
            <a:avLst/>
          </a:prstGeom>
        </p:spPr>
        <p:txBody>
          <a:bodyPr anchor="t" rtlCol="false" tIns="0" lIns="0" bIns="0" rIns="0">
            <a:spAutoFit/>
          </a:bodyPr>
          <a:lstStyle/>
          <a:p>
            <a:pPr algn="l">
              <a:lnSpc>
                <a:spcPts val="2832"/>
              </a:lnSpc>
            </a:pPr>
            <a:r>
              <a:rPr lang="en-US" sz="2400">
                <a:solidFill>
                  <a:srgbClr val="000000"/>
                </a:solidFill>
                <a:latin typeface="Helvetica World"/>
                <a:ea typeface="Helvetica World"/>
                <a:cs typeface="Helvetica World"/>
                <a:sym typeface="Helvetica World"/>
              </a:rPr>
              <a:t>UNE INTERFACE INTUITIVE ET ADAPTÉE AUX BESOINS DE TOUS LES UTILISATEURS</a:t>
            </a:r>
          </a:p>
          <a:p>
            <a:pPr algn="just">
              <a:lnSpc>
                <a:spcPts val="3360"/>
              </a:lnSpc>
            </a:pPr>
          </a:p>
          <a:p>
            <a:pPr algn="just">
              <a:lnSpc>
                <a:spcPts val="3360"/>
              </a:lnSpc>
            </a:pPr>
          </a:p>
        </p:txBody>
      </p:sp>
      <p:sp>
        <p:nvSpPr>
          <p:cNvPr name="TextBox 14" id="14"/>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5" id="15"/>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08290" y="514350"/>
            <a:ext cx="12465360" cy="9258300"/>
            <a:chOff x="0" y="0"/>
            <a:chExt cx="3283058" cy="2438400"/>
          </a:xfrm>
        </p:grpSpPr>
        <p:sp>
          <p:nvSpPr>
            <p:cNvPr name="Freeform 3" id="3"/>
            <p:cNvSpPr/>
            <p:nvPr/>
          </p:nvSpPr>
          <p:spPr>
            <a:xfrm flipH="false" flipV="false" rot="0">
              <a:off x="0" y="0"/>
              <a:ext cx="3283058" cy="2438400"/>
            </a:xfrm>
            <a:custGeom>
              <a:avLst/>
              <a:gdLst/>
              <a:ahLst/>
              <a:cxnLst/>
              <a:rect r="r" b="b" t="t" l="l"/>
              <a:pathLst>
                <a:path h="2438400" w="3283058">
                  <a:moveTo>
                    <a:pt x="3105" y="0"/>
                  </a:moveTo>
                  <a:lnTo>
                    <a:pt x="3279953" y="0"/>
                  </a:lnTo>
                  <a:cubicBezTo>
                    <a:pt x="3280776" y="0"/>
                    <a:pt x="3281566" y="327"/>
                    <a:pt x="3282148" y="910"/>
                  </a:cubicBezTo>
                  <a:cubicBezTo>
                    <a:pt x="3282731" y="1492"/>
                    <a:pt x="3283058" y="2282"/>
                    <a:pt x="3283058" y="3105"/>
                  </a:cubicBezTo>
                  <a:lnTo>
                    <a:pt x="3283058" y="2435295"/>
                  </a:lnTo>
                  <a:cubicBezTo>
                    <a:pt x="3283058" y="2437010"/>
                    <a:pt x="3281668" y="2438400"/>
                    <a:pt x="3279953" y="2438400"/>
                  </a:cubicBezTo>
                  <a:lnTo>
                    <a:pt x="3105" y="2438400"/>
                  </a:lnTo>
                  <a:cubicBezTo>
                    <a:pt x="2282" y="2438400"/>
                    <a:pt x="1492" y="2438073"/>
                    <a:pt x="910" y="2437491"/>
                  </a:cubicBezTo>
                  <a:cubicBezTo>
                    <a:pt x="327" y="2436908"/>
                    <a:pt x="0" y="2436118"/>
                    <a:pt x="0" y="2435295"/>
                  </a:cubicBezTo>
                  <a:lnTo>
                    <a:pt x="0" y="3105"/>
                  </a:lnTo>
                  <a:cubicBezTo>
                    <a:pt x="0" y="2282"/>
                    <a:pt x="327" y="1492"/>
                    <a:pt x="910" y="910"/>
                  </a:cubicBezTo>
                  <a:cubicBezTo>
                    <a:pt x="1492" y="327"/>
                    <a:pt x="2282" y="0"/>
                    <a:pt x="3105" y="0"/>
                  </a:cubicBezTo>
                  <a:close/>
                </a:path>
              </a:pathLst>
            </a:custGeom>
            <a:solidFill>
              <a:srgbClr val="F0F1F3"/>
            </a:solidFill>
          </p:spPr>
        </p:sp>
        <p:sp>
          <p:nvSpPr>
            <p:cNvPr name="TextBox 4" id="4"/>
            <p:cNvSpPr txBox="true"/>
            <p:nvPr/>
          </p:nvSpPr>
          <p:spPr>
            <a:xfrm>
              <a:off x="0" y="-38100"/>
              <a:ext cx="3283058"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42358"/>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8" id="8"/>
          <p:cNvSpPr/>
          <p:nvPr/>
        </p:nvSpPr>
        <p:spPr>
          <a:xfrm flipH="false" flipV="false" rot="0">
            <a:off x="149671" y="2921589"/>
            <a:ext cx="9756376" cy="4585497"/>
          </a:xfrm>
          <a:custGeom>
            <a:avLst/>
            <a:gdLst/>
            <a:ahLst/>
            <a:cxnLst/>
            <a:rect r="r" b="b" t="t" l="l"/>
            <a:pathLst>
              <a:path h="4585497" w="9756376">
                <a:moveTo>
                  <a:pt x="0" y="0"/>
                </a:moveTo>
                <a:lnTo>
                  <a:pt x="9756376" y="0"/>
                </a:lnTo>
                <a:lnTo>
                  <a:pt x="9756376" y="4585497"/>
                </a:lnTo>
                <a:lnTo>
                  <a:pt x="0" y="4585497"/>
                </a:lnTo>
                <a:lnTo>
                  <a:pt x="0" y="0"/>
                </a:lnTo>
                <a:close/>
              </a:path>
            </a:pathLst>
          </a:custGeom>
          <a:blipFill>
            <a:blip r:embed="rId2"/>
            <a:stretch>
              <a:fillRect l="0" t="0" r="0" b="0"/>
            </a:stretch>
          </a:blipFill>
        </p:spPr>
      </p:sp>
      <p:sp>
        <p:nvSpPr>
          <p:cNvPr name="TextBox 9" id="9"/>
          <p:cNvSpPr txBox="true"/>
          <p:nvPr/>
        </p:nvSpPr>
        <p:spPr>
          <a:xfrm rot="0">
            <a:off x="10301033" y="5176237"/>
            <a:ext cx="7539292" cy="3159124"/>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Gestion des connexions et des rôles :</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Le site propose un système de login sécurisé.</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Lors de la connexion, l'utilisateur est redirigé vers une interface adaptée à son rôle :</a:t>
            </a:r>
          </a:p>
          <a:p>
            <a:pPr algn="l" marL="863614" indent="-287871" lvl="2">
              <a:lnSpc>
                <a:spcPts val="2800"/>
              </a:lnSpc>
              <a:buFont typeface="Arial"/>
              <a:buChar char="⚬"/>
            </a:pPr>
            <a:r>
              <a:rPr lang="en-US" sz="2000">
                <a:solidFill>
                  <a:srgbClr val="000000"/>
                </a:solidFill>
                <a:latin typeface="Helvetica World"/>
                <a:ea typeface="Helvetica World"/>
                <a:cs typeface="Helvetica World"/>
                <a:sym typeface="Helvetica World"/>
              </a:rPr>
              <a:t>Étudiant </a:t>
            </a:r>
          </a:p>
          <a:p>
            <a:pPr algn="l" marL="863614" indent="-287871" lvl="2">
              <a:lnSpc>
                <a:spcPts val="2800"/>
              </a:lnSpc>
              <a:buFont typeface="Arial"/>
              <a:buChar char="⚬"/>
            </a:pPr>
            <a:r>
              <a:rPr lang="en-US" sz="2000">
                <a:solidFill>
                  <a:srgbClr val="000000"/>
                </a:solidFill>
                <a:latin typeface="Helvetica World"/>
                <a:ea typeface="Helvetica World"/>
                <a:cs typeface="Helvetica World"/>
                <a:sym typeface="Helvetica World"/>
              </a:rPr>
              <a:t>Enseignant </a:t>
            </a:r>
          </a:p>
          <a:p>
            <a:pPr algn="l" marL="863614" indent="-287871" lvl="2">
              <a:lnSpc>
                <a:spcPts val="2800"/>
              </a:lnSpc>
              <a:buFont typeface="Arial"/>
              <a:buChar char="⚬"/>
            </a:pPr>
            <a:r>
              <a:rPr lang="en-US" sz="2000">
                <a:solidFill>
                  <a:srgbClr val="000000"/>
                </a:solidFill>
                <a:latin typeface="Helvetica World"/>
                <a:ea typeface="Helvetica World"/>
                <a:cs typeface="Helvetica World"/>
                <a:sym typeface="Helvetica World"/>
              </a:rPr>
              <a:t>Greta</a:t>
            </a:r>
          </a:p>
          <a:p>
            <a:pPr algn="l" marL="863614" indent="-287871" lvl="2">
              <a:lnSpc>
                <a:spcPts val="2800"/>
              </a:lnSpc>
              <a:buFont typeface="Arial"/>
              <a:buChar char="⚬"/>
            </a:pPr>
            <a:r>
              <a:rPr lang="en-US" sz="2000">
                <a:solidFill>
                  <a:srgbClr val="000000"/>
                </a:solidFill>
                <a:latin typeface="Helvetica World"/>
                <a:ea typeface="Helvetica World"/>
                <a:cs typeface="Helvetica World"/>
                <a:sym typeface="Helvetica World"/>
              </a:rPr>
              <a:t>Administrateur </a:t>
            </a:r>
          </a:p>
          <a:p>
            <a:pPr algn="l">
              <a:lnSpc>
                <a:spcPts val="2800"/>
              </a:lnSpc>
            </a:pPr>
          </a:p>
        </p:txBody>
      </p:sp>
      <p:sp>
        <p:nvSpPr>
          <p:cNvPr name="TextBox 10" id="10"/>
          <p:cNvSpPr txBox="true"/>
          <p:nvPr/>
        </p:nvSpPr>
        <p:spPr>
          <a:xfrm rot="0">
            <a:off x="6208875" y="728255"/>
            <a:ext cx="7060045" cy="1392243"/>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Site WEB</a:t>
            </a:r>
          </a:p>
        </p:txBody>
      </p:sp>
      <p:sp>
        <p:nvSpPr>
          <p:cNvPr name="TextBox 11" id="11"/>
          <p:cNvSpPr txBox="true"/>
          <p:nvPr/>
        </p:nvSpPr>
        <p:spPr>
          <a:xfrm rot="0">
            <a:off x="5374965" y="2151472"/>
            <a:ext cx="12465360" cy="1153667"/>
          </a:xfrm>
          <a:prstGeom prst="rect">
            <a:avLst/>
          </a:prstGeom>
        </p:spPr>
        <p:txBody>
          <a:bodyPr anchor="t" rtlCol="false" tIns="0" lIns="0" bIns="0" rIns="0">
            <a:spAutoFit/>
          </a:bodyPr>
          <a:lstStyle/>
          <a:p>
            <a:pPr algn="l">
              <a:lnSpc>
                <a:spcPts val="2832"/>
              </a:lnSpc>
            </a:pPr>
            <a:r>
              <a:rPr lang="en-US" sz="2400">
                <a:solidFill>
                  <a:srgbClr val="000000"/>
                </a:solidFill>
                <a:latin typeface="Helvetica World"/>
                <a:ea typeface="Helvetica World"/>
                <a:cs typeface="Helvetica World"/>
                <a:sym typeface="Helvetica World"/>
              </a:rPr>
              <a:t>UNE INTERFACE INTUITIVE ET ADAPTÉE AUX BESOINS DE TOUS LES UTILISATEURS</a:t>
            </a:r>
          </a:p>
          <a:p>
            <a:pPr algn="just">
              <a:lnSpc>
                <a:spcPts val="3360"/>
              </a:lnSpc>
            </a:pPr>
          </a:p>
          <a:p>
            <a:pPr algn="just">
              <a:lnSpc>
                <a:spcPts val="3360"/>
              </a:lnSpc>
            </a:pPr>
          </a:p>
        </p:txBody>
      </p:sp>
      <p:sp>
        <p:nvSpPr>
          <p:cNvPr name="TextBox 12" id="12"/>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3" id="13"/>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28624" y="556708"/>
            <a:ext cx="11530676" cy="9772650"/>
            <a:chOff x="0" y="0"/>
            <a:chExt cx="1786404" cy="1514039"/>
          </a:xfrm>
        </p:grpSpPr>
        <p:sp>
          <p:nvSpPr>
            <p:cNvPr name="Freeform 3" id="3"/>
            <p:cNvSpPr/>
            <p:nvPr/>
          </p:nvSpPr>
          <p:spPr>
            <a:xfrm flipH="false" flipV="false" rot="0">
              <a:off x="0" y="0"/>
              <a:ext cx="1786404" cy="1514039"/>
            </a:xfrm>
            <a:custGeom>
              <a:avLst/>
              <a:gdLst/>
              <a:ahLst/>
              <a:cxnLst/>
              <a:rect r="r" b="b" t="t" l="l"/>
              <a:pathLst>
                <a:path h="1514039" w="1786404">
                  <a:moveTo>
                    <a:pt x="3357" y="0"/>
                  </a:moveTo>
                  <a:lnTo>
                    <a:pt x="1783046" y="0"/>
                  </a:lnTo>
                  <a:cubicBezTo>
                    <a:pt x="1783937" y="0"/>
                    <a:pt x="1784791" y="354"/>
                    <a:pt x="1785420" y="983"/>
                  </a:cubicBezTo>
                  <a:cubicBezTo>
                    <a:pt x="1786050" y="1613"/>
                    <a:pt x="1786404" y="2467"/>
                    <a:pt x="1786404" y="3357"/>
                  </a:cubicBezTo>
                  <a:lnTo>
                    <a:pt x="1786404" y="1510682"/>
                  </a:lnTo>
                  <a:cubicBezTo>
                    <a:pt x="1786404" y="1511573"/>
                    <a:pt x="1786050" y="1512426"/>
                    <a:pt x="1785420" y="1513056"/>
                  </a:cubicBezTo>
                  <a:cubicBezTo>
                    <a:pt x="1784791" y="1513686"/>
                    <a:pt x="1783937" y="1514039"/>
                    <a:pt x="1783046" y="1514039"/>
                  </a:cubicBezTo>
                  <a:lnTo>
                    <a:pt x="3357" y="1514039"/>
                  </a:lnTo>
                  <a:cubicBezTo>
                    <a:pt x="2467" y="1514039"/>
                    <a:pt x="1613" y="1513686"/>
                    <a:pt x="983" y="1513056"/>
                  </a:cubicBezTo>
                  <a:cubicBezTo>
                    <a:pt x="354" y="1512426"/>
                    <a:pt x="0" y="1511573"/>
                    <a:pt x="0" y="1510682"/>
                  </a:cubicBezTo>
                  <a:lnTo>
                    <a:pt x="0" y="3357"/>
                  </a:lnTo>
                  <a:cubicBezTo>
                    <a:pt x="0" y="2467"/>
                    <a:pt x="354" y="1613"/>
                    <a:pt x="983" y="983"/>
                  </a:cubicBezTo>
                  <a:cubicBezTo>
                    <a:pt x="1613" y="354"/>
                    <a:pt x="2467" y="0"/>
                    <a:pt x="3357" y="0"/>
                  </a:cubicBezTo>
                  <a:close/>
                </a:path>
              </a:pathLst>
            </a:custGeom>
            <a:blipFill>
              <a:blip r:embed="rId2"/>
              <a:stretch>
                <a:fillRect l="-13604" t="0" r="-13604" b="0"/>
              </a:stretch>
            </a:blipFill>
          </p:spPr>
        </p:sp>
      </p:grpSp>
      <p:grpSp>
        <p:nvGrpSpPr>
          <p:cNvPr name="Group 4" id="4"/>
          <p:cNvGrpSpPr/>
          <p:nvPr/>
        </p:nvGrpSpPr>
        <p:grpSpPr>
          <a:xfrm rot="0">
            <a:off x="17773650" y="-42358"/>
            <a:ext cx="556708" cy="55670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7" id="7"/>
          <p:cNvGrpSpPr/>
          <p:nvPr/>
        </p:nvGrpSpPr>
        <p:grpSpPr>
          <a:xfrm rot="0">
            <a:off x="514350" y="3736863"/>
            <a:ext cx="8834956" cy="4847292"/>
            <a:chOff x="0" y="0"/>
            <a:chExt cx="2326902" cy="1276653"/>
          </a:xfrm>
        </p:grpSpPr>
        <p:sp>
          <p:nvSpPr>
            <p:cNvPr name="Freeform 8" id="8"/>
            <p:cNvSpPr/>
            <p:nvPr/>
          </p:nvSpPr>
          <p:spPr>
            <a:xfrm flipH="false" flipV="false" rot="0">
              <a:off x="0" y="0"/>
              <a:ext cx="2326902" cy="1276653"/>
            </a:xfrm>
            <a:custGeom>
              <a:avLst/>
              <a:gdLst/>
              <a:ahLst/>
              <a:cxnLst/>
              <a:rect r="r" b="b" t="t" l="l"/>
              <a:pathLst>
                <a:path h="1276653" w="2326902">
                  <a:moveTo>
                    <a:pt x="4381" y="0"/>
                  </a:moveTo>
                  <a:lnTo>
                    <a:pt x="2322521" y="0"/>
                  </a:lnTo>
                  <a:cubicBezTo>
                    <a:pt x="2323683" y="0"/>
                    <a:pt x="2324797" y="462"/>
                    <a:pt x="2325619" y="1283"/>
                  </a:cubicBezTo>
                  <a:cubicBezTo>
                    <a:pt x="2326441" y="2105"/>
                    <a:pt x="2326902" y="3219"/>
                    <a:pt x="2326902" y="4381"/>
                  </a:cubicBezTo>
                  <a:lnTo>
                    <a:pt x="2326902" y="1272272"/>
                  </a:lnTo>
                  <a:cubicBezTo>
                    <a:pt x="2326902" y="1273434"/>
                    <a:pt x="2326441" y="1274548"/>
                    <a:pt x="2325619" y="1275370"/>
                  </a:cubicBezTo>
                  <a:cubicBezTo>
                    <a:pt x="2324797" y="1276191"/>
                    <a:pt x="2323683" y="1276653"/>
                    <a:pt x="2322521" y="1276653"/>
                  </a:cubicBezTo>
                  <a:lnTo>
                    <a:pt x="4381" y="1276653"/>
                  </a:lnTo>
                  <a:cubicBezTo>
                    <a:pt x="1962" y="1276653"/>
                    <a:pt x="0" y="1274691"/>
                    <a:pt x="0" y="1272272"/>
                  </a:cubicBezTo>
                  <a:lnTo>
                    <a:pt x="0" y="4381"/>
                  </a:lnTo>
                  <a:cubicBezTo>
                    <a:pt x="0" y="3219"/>
                    <a:pt x="462" y="2105"/>
                    <a:pt x="1283" y="1283"/>
                  </a:cubicBezTo>
                  <a:cubicBezTo>
                    <a:pt x="2105" y="462"/>
                    <a:pt x="3219" y="0"/>
                    <a:pt x="4381" y="0"/>
                  </a:cubicBezTo>
                  <a:close/>
                </a:path>
              </a:pathLst>
            </a:custGeom>
            <a:solidFill>
              <a:srgbClr val="2E4033"/>
            </a:solidFill>
          </p:spPr>
        </p:sp>
        <p:sp>
          <p:nvSpPr>
            <p:cNvPr name="TextBox 9" id="9"/>
            <p:cNvSpPr txBox="true"/>
            <p:nvPr/>
          </p:nvSpPr>
          <p:spPr>
            <a:xfrm>
              <a:off x="0" y="-38100"/>
              <a:ext cx="2326902" cy="131475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9349306" y="566233"/>
            <a:ext cx="7909994" cy="5144268"/>
          </a:xfrm>
          <a:custGeom>
            <a:avLst/>
            <a:gdLst/>
            <a:ahLst/>
            <a:cxnLst/>
            <a:rect r="r" b="b" t="t" l="l"/>
            <a:pathLst>
              <a:path h="5144268" w="7909994">
                <a:moveTo>
                  <a:pt x="0" y="0"/>
                </a:moveTo>
                <a:lnTo>
                  <a:pt x="7909994" y="0"/>
                </a:lnTo>
                <a:lnTo>
                  <a:pt x="7909994" y="5144268"/>
                </a:lnTo>
                <a:lnTo>
                  <a:pt x="0" y="5144268"/>
                </a:lnTo>
                <a:lnTo>
                  <a:pt x="0" y="0"/>
                </a:lnTo>
                <a:close/>
              </a:path>
            </a:pathLst>
          </a:custGeom>
          <a:blipFill>
            <a:blip r:embed="rId3"/>
            <a:stretch>
              <a:fillRect l="-1728" t="0" r="0" b="-6563"/>
            </a:stretch>
          </a:blipFill>
        </p:spPr>
      </p:sp>
      <p:sp>
        <p:nvSpPr>
          <p:cNvPr name="Freeform 11" id="11"/>
          <p:cNvSpPr/>
          <p:nvPr/>
        </p:nvSpPr>
        <p:spPr>
          <a:xfrm flipH="false" flipV="false" rot="0">
            <a:off x="9349306" y="5710501"/>
            <a:ext cx="7909994" cy="4524313"/>
          </a:xfrm>
          <a:custGeom>
            <a:avLst/>
            <a:gdLst/>
            <a:ahLst/>
            <a:cxnLst/>
            <a:rect r="r" b="b" t="t" l="l"/>
            <a:pathLst>
              <a:path h="4524313" w="7909994">
                <a:moveTo>
                  <a:pt x="0" y="0"/>
                </a:moveTo>
                <a:lnTo>
                  <a:pt x="7909994" y="0"/>
                </a:lnTo>
                <a:lnTo>
                  <a:pt x="7909994" y="4524313"/>
                </a:lnTo>
                <a:lnTo>
                  <a:pt x="0" y="4524313"/>
                </a:lnTo>
                <a:lnTo>
                  <a:pt x="0" y="0"/>
                </a:lnTo>
                <a:close/>
              </a:path>
            </a:pathLst>
          </a:custGeom>
          <a:blipFill>
            <a:blip r:embed="rId4"/>
            <a:stretch>
              <a:fillRect l="-4865" t="-10210" r="0" b="-12015"/>
            </a:stretch>
          </a:blipFill>
        </p:spPr>
      </p:sp>
      <p:sp>
        <p:nvSpPr>
          <p:cNvPr name="TextBox 12" id="12"/>
          <p:cNvSpPr txBox="true"/>
          <p:nvPr/>
        </p:nvSpPr>
        <p:spPr>
          <a:xfrm rot="0">
            <a:off x="1028700" y="3856455"/>
            <a:ext cx="8457670" cy="2018374"/>
          </a:xfrm>
          <a:prstGeom prst="rect">
            <a:avLst/>
          </a:prstGeom>
        </p:spPr>
        <p:txBody>
          <a:bodyPr anchor="t" rtlCol="false" tIns="0" lIns="0" bIns="0" rIns="0">
            <a:spAutoFit/>
          </a:bodyPr>
          <a:lstStyle/>
          <a:p>
            <a:pPr algn="l">
              <a:lnSpc>
                <a:spcPts val="15276"/>
              </a:lnSpc>
            </a:pPr>
            <a:r>
              <a:rPr lang="en-US" sz="10911" spc="-141" b="true">
                <a:solidFill>
                  <a:srgbClr val="FFFFFF"/>
                </a:solidFill>
                <a:latin typeface="Helvetica World Bold"/>
                <a:ea typeface="Helvetica World Bold"/>
                <a:cs typeface="Helvetica World Bold"/>
                <a:sym typeface="Helvetica World Bold"/>
              </a:rPr>
              <a:t>Bienvenue !</a:t>
            </a:r>
          </a:p>
        </p:txBody>
      </p:sp>
      <p:sp>
        <p:nvSpPr>
          <p:cNvPr name="TextBox 13" id="13"/>
          <p:cNvSpPr txBox="true"/>
          <p:nvPr/>
        </p:nvSpPr>
        <p:spPr>
          <a:xfrm rot="0">
            <a:off x="1028700" y="6458114"/>
            <a:ext cx="8115300" cy="899311"/>
          </a:xfrm>
          <a:prstGeom prst="rect">
            <a:avLst/>
          </a:prstGeom>
        </p:spPr>
        <p:txBody>
          <a:bodyPr anchor="t" rtlCol="false" tIns="0" lIns="0" bIns="0" rIns="0">
            <a:spAutoFit/>
          </a:bodyPr>
          <a:lstStyle/>
          <a:p>
            <a:pPr algn="ctr">
              <a:lnSpc>
                <a:spcPts val="3586"/>
              </a:lnSpc>
            </a:pPr>
            <a:r>
              <a:rPr lang="en-US" sz="3202">
                <a:solidFill>
                  <a:srgbClr val="FFFFFF"/>
                </a:solidFill>
                <a:latin typeface="Helvetica World"/>
                <a:ea typeface="Helvetica World"/>
                <a:cs typeface="Helvetica World"/>
                <a:sym typeface="Helvetica World"/>
              </a:rPr>
              <a:t>Application WEB d’émargement par NFC </a:t>
            </a:r>
          </a:p>
          <a:p>
            <a:pPr algn="ctr">
              <a:lnSpc>
                <a:spcPts val="3586"/>
              </a:lnSpc>
            </a:pPr>
            <a:r>
              <a:rPr lang="en-US" sz="3202">
                <a:solidFill>
                  <a:srgbClr val="FFFFFF"/>
                </a:solidFill>
                <a:latin typeface="Helvetica World"/>
                <a:ea typeface="Helvetica World"/>
                <a:cs typeface="Helvetica World"/>
                <a:sym typeface="Helvetica World"/>
              </a:rPr>
              <a:t>&amp; de gestion des présences</a:t>
            </a:r>
          </a:p>
        </p:txBody>
      </p:sp>
      <p:sp>
        <p:nvSpPr>
          <p:cNvPr name="TextBox 14" id="14"/>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5" id="15"/>
          <p:cNvSpPr txBox="true"/>
          <p:nvPr/>
        </p:nvSpPr>
        <p:spPr>
          <a:xfrm rot="0">
            <a:off x="829491" y="990600"/>
            <a:ext cx="4604923" cy="2806699"/>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Ce projet vise à moderniser et simplifier la gestion des présences</a:t>
            </a:r>
          </a:p>
          <a:p>
            <a:pPr algn="l">
              <a:lnSpc>
                <a:spcPts val="2800"/>
              </a:lnSpc>
            </a:pPr>
            <a:r>
              <a:rPr lang="en-US" sz="2000">
                <a:solidFill>
                  <a:srgbClr val="000000"/>
                </a:solidFill>
                <a:latin typeface="Helvetica World"/>
                <a:ea typeface="Helvetica World"/>
                <a:cs typeface="Helvetica World"/>
                <a:sym typeface="Helvetica World"/>
              </a:rPr>
              <a:t>grâce à la technologie NFC et une interface web intuitive,</a:t>
            </a:r>
          </a:p>
          <a:p>
            <a:pPr algn="l">
              <a:lnSpc>
                <a:spcPts val="2800"/>
              </a:lnSpc>
            </a:pPr>
            <a:r>
              <a:rPr lang="en-US" sz="2000">
                <a:solidFill>
                  <a:srgbClr val="000000"/>
                </a:solidFill>
                <a:latin typeface="Helvetica World"/>
                <a:ea typeface="Helvetica World"/>
                <a:cs typeface="Helvetica World"/>
                <a:sym typeface="Helvetica World"/>
              </a:rPr>
              <a:t>adaptée aux besoins des étudiants, des enseignants et des intervenants extérieurs.</a:t>
            </a:r>
          </a:p>
          <a:p>
            <a:pPr algn="l">
              <a:lnSpc>
                <a:spcPts val="2800"/>
              </a:lnSpc>
            </a:pPr>
          </a:p>
        </p:txBody>
      </p:sp>
      <p:sp>
        <p:nvSpPr>
          <p:cNvPr name="TextBox 16" id="16"/>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2</a:t>
            </a:r>
          </a:p>
        </p:txBody>
      </p:sp>
      <p:sp>
        <p:nvSpPr>
          <p:cNvPr name="TextBox 17" id="17"/>
          <p:cNvSpPr txBox="true"/>
          <p:nvPr/>
        </p:nvSpPr>
        <p:spPr>
          <a:xfrm rot="0">
            <a:off x="5728624" y="537544"/>
            <a:ext cx="1926498" cy="887062"/>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Pepsy</a:t>
            </a:r>
          </a:p>
        </p:txBody>
      </p:sp>
      <p:sp>
        <p:nvSpPr>
          <p:cNvPr name="TextBox 18" id="18"/>
          <p:cNvSpPr txBox="true"/>
          <p:nvPr/>
        </p:nvSpPr>
        <p:spPr>
          <a:xfrm rot="0">
            <a:off x="5728624" y="1367456"/>
            <a:ext cx="3620683" cy="2406584"/>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000000"/>
                </a:solidFill>
                <a:latin typeface="Open Sans"/>
                <a:ea typeface="Open Sans"/>
                <a:cs typeface="Open Sans"/>
                <a:sym typeface="Open Sans"/>
              </a:rPr>
              <a:t>Presence</a:t>
            </a:r>
          </a:p>
          <a:p>
            <a:pPr algn="l" marL="582933" indent="-291467" lvl="1">
              <a:lnSpc>
                <a:spcPts val="3780"/>
              </a:lnSpc>
              <a:buFont typeface="Arial"/>
              <a:buChar char="•"/>
            </a:pPr>
            <a:r>
              <a:rPr lang="en-US" sz="2700">
                <a:solidFill>
                  <a:srgbClr val="000000"/>
                </a:solidFill>
                <a:latin typeface="Open Sans"/>
                <a:ea typeface="Open Sans"/>
                <a:cs typeface="Open Sans"/>
                <a:sym typeface="Open Sans"/>
              </a:rPr>
              <a:t>Electronique</a:t>
            </a:r>
          </a:p>
          <a:p>
            <a:pPr algn="l" marL="582933" indent="-291467" lvl="1">
              <a:lnSpc>
                <a:spcPts val="3780"/>
              </a:lnSpc>
              <a:buFont typeface="Arial"/>
              <a:buChar char="•"/>
            </a:pPr>
            <a:r>
              <a:rPr lang="en-US" sz="2700">
                <a:solidFill>
                  <a:srgbClr val="000000"/>
                </a:solidFill>
                <a:latin typeface="Open Sans"/>
                <a:ea typeface="Open Sans"/>
                <a:cs typeface="Open Sans"/>
                <a:sym typeface="Open Sans"/>
              </a:rPr>
              <a:t>Par</a:t>
            </a:r>
          </a:p>
          <a:p>
            <a:pPr algn="l" marL="604524" indent="-302262" lvl="1">
              <a:lnSpc>
                <a:spcPts val="3920"/>
              </a:lnSpc>
              <a:buFont typeface="Arial"/>
              <a:buChar char="•"/>
            </a:pPr>
            <a:r>
              <a:rPr lang="en-US" sz="2800">
                <a:solidFill>
                  <a:srgbClr val="000000"/>
                </a:solidFill>
                <a:latin typeface="Open Sans"/>
                <a:ea typeface="Open Sans"/>
                <a:cs typeface="Open Sans"/>
                <a:sym typeface="Open Sans"/>
              </a:rPr>
              <a:t>Systeme </a:t>
            </a:r>
          </a:p>
          <a:p>
            <a:pPr algn="l" marL="604524" indent="-302262" lvl="1">
              <a:lnSpc>
                <a:spcPts val="3920"/>
              </a:lnSpc>
              <a:buFont typeface="Arial"/>
              <a:buChar char="•"/>
            </a:pPr>
            <a:r>
              <a:rPr lang="en-US" sz="2800">
                <a:solidFill>
                  <a:srgbClr val="000000"/>
                </a:solidFill>
                <a:latin typeface="Open Sans"/>
                <a:ea typeface="Open Sans"/>
                <a:cs typeface="Open Sans"/>
                <a:sym typeface="Open Sans"/>
              </a:rPr>
              <a:t>Yinteractif</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3194" y="1238012"/>
            <a:ext cx="16526106" cy="7953189"/>
          </a:xfrm>
          <a:custGeom>
            <a:avLst/>
            <a:gdLst/>
            <a:ahLst/>
            <a:cxnLst/>
            <a:rect r="r" b="b" t="t" l="l"/>
            <a:pathLst>
              <a:path h="7953189" w="16526106">
                <a:moveTo>
                  <a:pt x="0" y="0"/>
                </a:moveTo>
                <a:lnTo>
                  <a:pt x="16526106" y="0"/>
                </a:lnTo>
                <a:lnTo>
                  <a:pt x="16526106" y="7953188"/>
                </a:lnTo>
                <a:lnTo>
                  <a:pt x="0" y="7953188"/>
                </a:lnTo>
                <a:lnTo>
                  <a:pt x="0" y="0"/>
                </a:lnTo>
                <a:close/>
              </a:path>
            </a:pathLst>
          </a:custGeom>
          <a:blipFill>
            <a:blip r:embed="rId2"/>
            <a:stretch>
              <a:fillRect l="0" t="0" r="0" b="0"/>
            </a:stretch>
          </a:blipFill>
        </p:spPr>
      </p:sp>
      <p:sp>
        <p:nvSpPr>
          <p:cNvPr name="TextBox 3" id="3"/>
          <p:cNvSpPr txBox="true"/>
          <p:nvPr/>
        </p:nvSpPr>
        <p:spPr>
          <a:xfrm rot="0">
            <a:off x="17792477" y="972480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764" y="884479"/>
            <a:ext cx="17893362" cy="8566447"/>
          </a:xfrm>
          <a:custGeom>
            <a:avLst/>
            <a:gdLst/>
            <a:ahLst/>
            <a:cxnLst/>
            <a:rect r="r" b="b" t="t" l="l"/>
            <a:pathLst>
              <a:path h="8566447" w="17893362">
                <a:moveTo>
                  <a:pt x="0" y="0"/>
                </a:moveTo>
                <a:lnTo>
                  <a:pt x="17893363" y="0"/>
                </a:lnTo>
                <a:lnTo>
                  <a:pt x="17893363" y="8566448"/>
                </a:lnTo>
                <a:lnTo>
                  <a:pt x="0" y="8566448"/>
                </a:lnTo>
                <a:lnTo>
                  <a:pt x="0" y="0"/>
                </a:lnTo>
                <a:close/>
              </a:path>
            </a:pathLst>
          </a:custGeom>
          <a:blipFill>
            <a:blip r:embed="rId2"/>
            <a:stretch>
              <a:fillRect l="0" t="0" r="0" b="0"/>
            </a:stretch>
          </a:blipFill>
        </p:spPr>
      </p:sp>
      <p:sp>
        <p:nvSpPr>
          <p:cNvPr name="TextBox 3" id="3"/>
          <p:cNvSpPr txBox="true"/>
          <p:nvPr/>
        </p:nvSpPr>
        <p:spPr>
          <a:xfrm rot="0">
            <a:off x="17792477" y="972480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116" y="900032"/>
            <a:ext cx="18124661" cy="8563902"/>
          </a:xfrm>
          <a:custGeom>
            <a:avLst/>
            <a:gdLst/>
            <a:ahLst/>
            <a:cxnLst/>
            <a:rect r="r" b="b" t="t" l="l"/>
            <a:pathLst>
              <a:path h="8563902" w="18124661">
                <a:moveTo>
                  <a:pt x="0" y="0"/>
                </a:moveTo>
                <a:lnTo>
                  <a:pt x="18124661" y="0"/>
                </a:lnTo>
                <a:lnTo>
                  <a:pt x="18124661" y="8563903"/>
                </a:lnTo>
                <a:lnTo>
                  <a:pt x="0" y="8563903"/>
                </a:lnTo>
                <a:lnTo>
                  <a:pt x="0" y="0"/>
                </a:lnTo>
                <a:close/>
              </a:path>
            </a:pathLst>
          </a:custGeom>
          <a:blipFill>
            <a:blip r:embed="rId2"/>
            <a:stretch>
              <a:fillRect l="0" t="0" r="0" b="0"/>
            </a:stretch>
          </a:blipFill>
        </p:spPr>
      </p:sp>
      <p:sp>
        <p:nvSpPr>
          <p:cNvPr name="TextBox 3" id="3"/>
          <p:cNvSpPr txBox="true"/>
          <p:nvPr/>
        </p:nvSpPr>
        <p:spPr>
          <a:xfrm rot="0">
            <a:off x="17792477" y="972480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392" y="884479"/>
            <a:ext cx="17878735" cy="8559444"/>
          </a:xfrm>
          <a:custGeom>
            <a:avLst/>
            <a:gdLst/>
            <a:ahLst/>
            <a:cxnLst/>
            <a:rect r="r" b="b" t="t" l="l"/>
            <a:pathLst>
              <a:path h="8559444" w="17878735">
                <a:moveTo>
                  <a:pt x="0" y="0"/>
                </a:moveTo>
                <a:lnTo>
                  <a:pt x="17878735" y="0"/>
                </a:lnTo>
                <a:lnTo>
                  <a:pt x="17878735" y="8559445"/>
                </a:lnTo>
                <a:lnTo>
                  <a:pt x="0" y="8559445"/>
                </a:lnTo>
                <a:lnTo>
                  <a:pt x="0" y="0"/>
                </a:lnTo>
                <a:close/>
              </a:path>
            </a:pathLst>
          </a:custGeom>
          <a:blipFill>
            <a:blip r:embed="rId2"/>
            <a:stretch>
              <a:fillRect l="0" t="0" r="0" b="0"/>
            </a:stretch>
          </a:blipFill>
        </p:spPr>
      </p:sp>
      <p:sp>
        <p:nvSpPr>
          <p:cNvPr name="TextBox 3" id="3"/>
          <p:cNvSpPr txBox="true"/>
          <p:nvPr/>
        </p:nvSpPr>
        <p:spPr>
          <a:xfrm rot="0">
            <a:off x="17792477" y="972480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3650" y="-42358"/>
            <a:ext cx="556708" cy="5567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5" id="5"/>
          <p:cNvGrpSpPr/>
          <p:nvPr/>
        </p:nvGrpSpPr>
        <p:grpSpPr>
          <a:xfrm rot="0">
            <a:off x="4680544" y="1419069"/>
            <a:ext cx="9160907" cy="8867931"/>
            <a:chOff x="0" y="0"/>
            <a:chExt cx="2412749" cy="2335587"/>
          </a:xfrm>
        </p:grpSpPr>
        <p:sp>
          <p:nvSpPr>
            <p:cNvPr name="Freeform 6" id="6"/>
            <p:cNvSpPr/>
            <p:nvPr/>
          </p:nvSpPr>
          <p:spPr>
            <a:xfrm flipH="false" flipV="false" rot="0">
              <a:off x="0" y="0"/>
              <a:ext cx="2412749" cy="2335587"/>
            </a:xfrm>
            <a:custGeom>
              <a:avLst/>
              <a:gdLst/>
              <a:ahLst/>
              <a:cxnLst/>
              <a:rect r="r" b="b" t="t" l="l"/>
              <a:pathLst>
                <a:path h="2335587" w="2412749">
                  <a:moveTo>
                    <a:pt x="4226" y="0"/>
                  </a:moveTo>
                  <a:lnTo>
                    <a:pt x="2408524" y="0"/>
                  </a:lnTo>
                  <a:cubicBezTo>
                    <a:pt x="2409644" y="0"/>
                    <a:pt x="2410719" y="445"/>
                    <a:pt x="2411512" y="1238"/>
                  </a:cubicBezTo>
                  <a:cubicBezTo>
                    <a:pt x="2412304" y="2030"/>
                    <a:pt x="2412749" y="3105"/>
                    <a:pt x="2412749" y="4226"/>
                  </a:cubicBezTo>
                  <a:lnTo>
                    <a:pt x="2412749" y="2331361"/>
                  </a:lnTo>
                  <a:cubicBezTo>
                    <a:pt x="2412749" y="2332482"/>
                    <a:pt x="2412304" y="2333557"/>
                    <a:pt x="2411512" y="2334349"/>
                  </a:cubicBezTo>
                  <a:cubicBezTo>
                    <a:pt x="2410719" y="2335142"/>
                    <a:pt x="2409644" y="2335587"/>
                    <a:pt x="2408524" y="2335587"/>
                  </a:cubicBezTo>
                  <a:lnTo>
                    <a:pt x="4226" y="2335587"/>
                  </a:lnTo>
                  <a:cubicBezTo>
                    <a:pt x="3105" y="2335587"/>
                    <a:pt x="2030" y="2335142"/>
                    <a:pt x="1238" y="2334349"/>
                  </a:cubicBezTo>
                  <a:cubicBezTo>
                    <a:pt x="445" y="2333557"/>
                    <a:pt x="0" y="2332482"/>
                    <a:pt x="0" y="2331361"/>
                  </a:cubicBezTo>
                  <a:lnTo>
                    <a:pt x="0" y="4226"/>
                  </a:lnTo>
                  <a:cubicBezTo>
                    <a:pt x="0" y="3105"/>
                    <a:pt x="445" y="2030"/>
                    <a:pt x="1238" y="1238"/>
                  </a:cubicBezTo>
                  <a:cubicBezTo>
                    <a:pt x="2030" y="445"/>
                    <a:pt x="3105" y="0"/>
                    <a:pt x="4226" y="0"/>
                  </a:cubicBezTo>
                  <a:close/>
                </a:path>
              </a:pathLst>
            </a:custGeom>
            <a:solidFill>
              <a:srgbClr val="F0F1F3"/>
            </a:solidFill>
          </p:spPr>
        </p:sp>
        <p:sp>
          <p:nvSpPr>
            <p:cNvPr name="TextBox 7" id="7"/>
            <p:cNvSpPr txBox="true"/>
            <p:nvPr/>
          </p:nvSpPr>
          <p:spPr>
            <a:xfrm>
              <a:off x="0" y="-38100"/>
              <a:ext cx="2412749" cy="23736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243220" y="1775953"/>
            <a:ext cx="3801560" cy="7996697"/>
          </a:xfrm>
          <a:custGeom>
            <a:avLst/>
            <a:gdLst/>
            <a:ahLst/>
            <a:cxnLst/>
            <a:rect r="r" b="b" t="t" l="l"/>
            <a:pathLst>
              <a:path h="7996697" w="3801560">
                <a:moveTo>
                  <a:pt x="0" y="0"/>
                </a:moveTo>
                <a:lnTo>
                  <a:pt x="3801560" y="0"/>
                </a:lnTo>
                <a:lnTo>
                  <a:pt x="3801560" y="7996697"/>
                </a:lnTo>
                <a:lnTo>
                  <a:pt x="0" y="7996697"/>
                </a:lnTo>
                <a:lnTo>
                  <a:pt x="0" y="0"/>
                </a:lnTo>
                <a:close/>
              </a:path>
            </a:pathLst>
          </a:custGeom>
          <a:blipFill>
            <a:blip r:embed="rId2"/>
            <a:stretch>
              <a:fillRect l="0" t="-5642" r="0" b="0"/>
            </a:stretch>
          </a:blipFill>
        </p:spPr>
      </p:sp>
      <p:grpSp>
        <p:nvGrpSpPr>
          <p:cNvPr name="Group 9" id="9"/>
          <p:cNvGrpSpPr/>
          <p:nvPr/>
        </p:nvGrpSpPr>
        <p:grpSpPr>
          <a:xfrm rot="0">
            <a:off x="10170412" y="6136209"/>
            <a:ext cx="1334094" cy="780058"/>
            <a:chOff x="0" y="0"/>
            <a:chExt cx="1029930" cy="602210"/>
          </a:xfrm>
        </p:grpSpPr>
        <p:sp>
          <p:nvSpPr>
            <p:cNvPr name="Freeform 10" id="10"/>
            <p:cNvSpPr/>
            <p:nvPr/>
          </p:nvSpPr>
          <p:spPr>
            <a:xfrm flipH="false" flipV="false" rot="0">
              <a:off x="0" y="0"/>
              <a:ext cx="1029930" cy="602210"/>
            </a:xfrm>
            <a:custGeom>
              <a:avLst/>
              <a:gdLst/>
              <a:ahLst/>
              <a:cxnLst/>
              <a:rect r="r" b="b" t="t" l="l"/>
              <a:pathLst>
                <a:path h="602210" w="1029930">
                  <a:moveTo>
                    <a:pt x="0" y="301105"/>
                  </a:moveTo>
                  <a:lnTo>
                    <a:pt x="406400" y="0"/>
                  </a:lnTo>
                  <a:lnTo>
                    <a:pt x="406400" y="203200"/>
                  </a:lnTo>
                  <a:lnTo>
                    <a:pt x="1029930" y="203200"/>
                  </a:lnTo>
                  <a:lnTo>
                    <a:pt x="1029930" y="399010"/>
                  </a:lnTo>
                  <a:lnTo>
                    <a:pt x="406400" y="399010"/>
                  </a:lnTo>
                  <a:lnTo>
                    <a:pt x="406400" y="602210"/>
                  </a:lnTo>
                  <a:lnTo>
                    <a:pt x="0" y="301105"/>
                  </a:lnTo>
                  <a:close/>
                </a:path>
              </a:pathLst>
            </a:custGeom>
            <a:solidFill>
              <a:srgbClr val="2577F4"/>
            </a:solidFill>
          </p:spPr>
        </p:sp>
        <p:sp>
          <p:nvSpPr>
            <p:cNvPr name="TextBox 11" id="11"/>
            <p:cNvSpPr txBox="true"/>
            <p:nvPr/>
          </p:nvSpPr>
          <p:spPr>
            <a:xfrm>
              <a:off x="101600" y="165100"/>
              <a:ext cx="928330" cy="233910"/>
            </a:xfrm>
            <a:prstGeom prst="rect">
              <a:avLst/>
            </a:prstGeom>
          </p:spPr>
          <p:txBody>
            <a:bodyPr anchor="ctr" rtlCol="false" tIns="50800" lIns="50800" bIns="50800" rIns="50800"/>
            <a:lstStyle/>
            <a:p>
              <a:pPr algn="ctr">
                <a:lnSpc>
                  <a:spcPts val="2660"/>
                </a:lnSpc>
              </a:pPr>
            </a:p>
          </p:txBody>
        </p:sp>
      </p:grpSp>
      <p:grpSp>
        <p:nvGrpSpPr>
          <p:cNvPr name="Group 12" id="12"/>
          <p:cNvGrpSpPr/>
          <p:nvPr/>
        </p:nvGrpSpPr>
        <p:grpSpPr>
          <a:xfrm rot="-10800000">
            <a:off x="6651548" y="5463348"/>
            <a:ext cx="2048114" cy="691911"/>
            <a:chOff x="0" y="0"/>
            <a:chExt cx="1782593" cy="602210"/>
          </a:xfrm>
        </p:grpSpPr>
        <p:sp>
          <p:nvSpPr>
            <p:cNvPr name="Freeform 13" id="13"/>
            <p:cNvSpPr/>
            <p:nvPr/>
          </p:nvSpPr>
          <p:spPr>
            <a:xfrm flipH="false" flipV="false" rot="0">
              <a:off x="0" y="0"/>
              <a:ext cx="1782593" cy="602210"/>
            </a:xfrm>
            <a:custGeom>
              <a:avLst/>
              <a:gdLst/>
              <a:ahLst/>
              <a:cxnLst/>
              <a:rect r="r" b="b" t="t" l="l"/>
              <a:pathLst>
                <a:path h="602210" w="1782593">
                  <a:moveTo>
                    <a:pt x="0" y="301105"/>
                  </a:moveTo>
                  <a:lnTo>
                    <a:pt x="406400" y="0"/>
                  </a:lnTo>
                  <a:lnTo>
                    <a:pt x="406400" y="203200"/>
                  </a:lnTo>
                  <a:lnTo>
                    <a:pt x="1782593" y="203200"/>
                  </a:lnTo>
                  <a:lnTo>
                    <a:pt x="1782593" y="399010"/>
                  </a:lnTo>
                  <a:lnTo>
                    <a:pt x="406400" y="399010"/>
                  </a:lnTo>
                  <a:lnTo>
                    <a:pt x="406400" y="602210"/>
                  </a:lnTo>
                  <a:lnTo>
                    <a:pt x="0" y="301105"/>
                  </a:lnTo>
                  <a:close/>
                </a:path>
              </a:pathLst>
            </a:custGeom>
            <a:solidFill>
              <a:srgbClr val="2577F4"/>
            </a:solidFill>
          </p:spPr>
        </p:sp>
        <p:sp>
          <p:nvSpPr>
            <p:cNvPr name="TextBox 14" id="14"/>
            <p:cNvSpPr txBox="true"/>
            <p:nvPr/>
          </p:nvSpPr>
          <p:spPr>
            <a:xfrm>
              <a:off x="101600" y="165100"/>
              <a:ext cx="1680993" cy="233910"/>
            </a:xfrm>
            <a:prstGeom prst="rect">
              <a:avLst/>
            </a:prstGeom>
          </p:spPr>
          <p:txBody>
            <a:bodyPr anchor="ctr" rtlCol="false" tIns="50800" lIns="50800" bIns="50800" rIns="50800"/>
            <a:lstStyle/>
            <a:p>
              <a:pPr algn="ctr">
                <a:lnSpc>
                  <a:spcPts val="2660"/>
                </a:lnSpc>
              </a:pPr>
            </a:p>
          </p:txBody>
        </p:sp>
      </p:grpSp>
      <p:sp>
        <p:nvSpPr>
          <p:cNvPr name="Freeform 15" id="15"/>
          <p:cNvSpPr/>
          <p:nvPr/>
        </p:nvSpPr>
        <p:spPr>
          <a:xfrm flipH="false" flipV="false" rot="0">
            <a:off x="8338900" y="8223656"/>
            <a:ext cx="1610201" cy="403941"/>
          </a:xfrm>
          <a:custGeom>
            <a:avLst/>
            <a:gdLst/>
            <a:ahLst/>
            <a:cxnLst/>
            <a:rect r="r" b="b" t="t" l="l"/>
            <a:pathLst>
              <a:path h="403941" w="1610201">
                <a:moveTo>
                  <a:pt x="0" y="0"/>
                </a:moveTo>
                <a:lnTo>
                  <a:pt x="1610200" y="0"/>
                </a:lnTo>
                <a:lnTo>
                  <a:pt x="1610200" y="403941"/>
                </a:lnTo>
                <a:lnTo>
                  <a:pt x="0" y="403941"/>
                </a:lnTo>
                <a:lnTo>
                  <a:pt x="0" y="0"/>
                </a:lnTo>
                <a:close/>
              </a:path>
            </a:pathLst>
          </a:custGeom>
          <a:blipFill>
            <a:blip r:embed="rId3"/>
            <a:stretch>
              <a:fillRect l="-43336" t="-1315435" r="-40540" b="-213406"/>
            </a:stretch>
          </a:blipFill>
        </p:spPr>
      </p:sp>
      <p:grpSp>
        <p:nvGrpSpPr>
          <p:cNvPr name="Group 16" id="16"/>
          <p:cNvGrpSpPr/>
          <p:nvPr/>
        </p:nvGrpSpPr>
        <p:grpSpPr>
          <a:xfrm rot="-10800000">
            <a:off x="6219163" y="8079671"/>
            <a:ext cx="2048114" cy="691911"/>
            <a:chOff x="0" y="0"/>
            <a:chExt cx="1782593" cy="602210"/>
          </a:xfrm>
        </p:grpSpPr>
        <p:sp>
          <p:nvSpPr>
            <p:cNvPr name="Freeform 17" id="17"/>
            <p:cNvSpPr/>
            <p:nvPr/>
          </p:nvSpPr>
          <p:spPr>
            <a:xfrm flipH="false" flipV="false" rot="0">
              <a:off x="0" y="0"/>
              <a:ext cx="1782593" cy="602210"/>
            </a:xfrm>
            <a:custGeom>
              <a:avLst/>
              <a:gdLst/>
              <a:ahLst/>
              <a:cxnLst/>
              <a:rect r="r" b="b" t="t" l="l"/>
              <a:pathLst>
                <a:path h="602210" w="1782593">
                  <a:moveTo>
                    <a:pt x="0" y="301105"/>
                  </a:moveTo>
                  <a:lnTo>
                    <a:pt x="406400" y="0"/>
                  </a:lnTo>
                  <a:lnTo>
                    <a:pt x="406400" y="203200"/>
                  </a:lnTo>
                  <a:lnTo>
                    <a:pt x="1782593" y="203200"/>
                  </a:lnTo>
                  <a:lnTo>
                    <a:pt x="1782593" y="399010"/>
                  </a:lnTo>
                  <a:lnTo>
                    <a:pt x="406400" y="399010"/>
                  </a:lnTo>
                  <a:lnTo>
                    <a:pt x="406400" y="602210"/>
                  </a:lnTo>
                  <a:lnTo>
                    <a:pt x="0" y="301105"/>
                  </a:lnTo>
                  <a:close/>
                </a:path>
              </a:pathLst>
            </a:custGeom>
            <a:solidFill>
              <a:srgbClr val="2577F4"/>
            </a:solidFill>
          </p:spPr>
        </p:sp>
        <p:sp>
          <p:nvSpPr>
            <p:cNvPr name="TextBox 18" id="18"/>
            <p:cNvSpPr txBox="true"/>
            <p:nvPr/>
          </p:nvSpPr>
          <p:spPr>
            <a:xfrm>
              <a:off x="101600" y="165100"/>
              <a:ext cx="1680993" cy="233910"/>
            </a:xfrm>
            <a:prstGeom prst="rect">
              <a:avLst/>
            </a:prstGeom>
          </p:spPr>
          <p:txBody>
            <a:bodyPr anchor="ctr" rtlCol="false" tIns="50800" lIns="50800" bIns="50800" rIns="50800"/>
            <a:lstStyle/>
            <a:p>
              <a:pPr algn="ctr">
                <a:lnSpc>
                  <a:spcPts val="2660"/>
                </a:lnSpc>
              </a:pPr>
            </a:p>
          </p:txBody>
        </p:sp>
      </p:grpSp>
      <p:sp>
        <p:nvSpPr>
          <p:cNvPr name="TextBox 19" id="19"/>
          <p:cNvSpPr txBox="true"/>
          <p:nvPr/>
        </p:nvSpPr>
        <p:spPr>
          <a:xfrm rot="0">
            <a:off x="4173335" y="133506"/>
            <a:ext cx="9941330" cy="1285563"/>
          </a:xfrm>
          <a:prstGeom prst="rect">
            <a:avLst/>
          </a:prstGeom>
        </p:spPr>
        <p:txBody>
          <a:bodyPr anchor="t" rtlCol="false" tIns="0" lIns="0" bIns="0" rIns="0">
            <a:spAutoFit/>
          </a:bodyPr>
          <a:lstStyle/>
          <a:p>
            <a:pPr algn="l">
              <a:lnSpc>
                <a:spcPts val="10517"/>
              </a:lnSpc>
            </a:pPr>
            <a:r>
              <a:rPr lang="en-US" sz="7512" spc="-247">
                <a:solidFill>
                  <a:srgbClr val="000000"/>
                </a:solidFill>
                <a:latin typeface="Helvetica World"/>
                <a:ea typeface="Helvetica World"/>
                <a:cs typeface="Helvetica World"/>
                <a:sym typeface="Helvetica World"/>
              </a:rPr>
              <a:t>APPLICATION MOBILE</a:t>
            </a:r>
          </a:p>
        </p:txBody>
      </p:sp>
      <p:sp>
        <p:nvSpPr>
          <p:cNvPr name="TextBox 20" id="20"/>
          <p:cNvSpPr txBox="true"/>
          <p:nvPr/>
        </p:nvSpPr>
        <p:spPr>
          <a:xfrm rot="0">
            <a:off x="11597869" y="6364631"/>
            <a:ext cx="3195876" cy="323215"/>
          </a:xfrm>
          <a:prstGeom prst="rect">
            <a:avLst/>
          </a:prstGeom>
        </p:spPr>
        <p:txBody>
          <a:bodyPr anchor="t" rtlCol="false" tIns="0" lIns="0" bIns="0" rIns="0">
            <a:spAutoFit/>
          </a:bodyPr>
          <a:lstStyle/>
          <a:p>
            <a:pPr algn="ctr">
              <a:lnSpc>
                <a:spcPts val="2660"/>
              </a:lnSpc>
              <a:spcBef>
                <a:spcPct val="0"/>
              </a:spcBef>
            </a:pPr>
            <a:r>
              <a:rPr lang="en-US" sz="1900">
                <a:solidFill>
                  <a:srgbClr val="000000"/>
                </a:solidFill>
                <a:latin typeface="Helvetica World"/>
                <a:ea typeface="Helvetica World"/>
                <a:cs typeface="Helvetica World"/>
                <a:sym typeface="Helvetica World"/>
              </a:rPr>
              <a:t>Activer/Désactiver option NFC</a:t>
            </a:r>
          </a:p>
        </p:txBody>
      </p:sp>
      <p:sp>
        <p:nvSpPr>
          <p:cNvPr name="TextBox 21" id="21"/>
          <p:cNvSpPr txBox="true"/>
          <p:nvPr/>
        </p:nvSpPr>
        <p:spPr>
          <a:xfrm rot="0">
            <a:off x="1359862" y="5628646"/>
            <a:ext cx="5123617" cy="323215"/>
          </a:xfrm>
          <a:prstGeom prst="rect">
            <a:avLst/>
          </a:prstGeom>
        </p:spPr>
        <p:txBody>
          <a:bodyPr anchor="t" rtlCol="false" tIns="0" lIns="0" bIns="0" rIns="0">
            <a:spAutoFit/>
          </a:bodyPr>
          <a:lstStyle/>
          <a:p>
            <a:pPr algn="ctr">
              <a:lnSpc>
                <a:spcPts val="2660"/>
              </a:lnSpc>
              <a:spcBef>
                <a:spcPct val="0"/>
              </a:spcBef>
            </a:pPr>
            <a:r>
              <a:rPr lang="en-US" sz="1900">
                <a:solidFill>
                  <a:srgbClr val="000000"/>
                </a:solidFill>
                <a:latin typeface="Helvetica World"/>
                <a:ea typeface="Helvetica World"/>
                <a:cs typeface="Helvetica World"/>
                <a:sym typeface="Helvetica World"/>
              </a:rPr>
              <a:t>Login : “login de l’utilisateur” (en développement)</a:t>
            </a:r>
          </a:p>
        </p:txBody>
      </p:sp>
      <p:sp>
        <p:nvSpPr>
          <p:cNvPr name="TextBox 22" id="22"/>
          <p:cNvSpPr txBox="true"/>
          <p:nvPr/>
        </p:nvSpPr>
        <p:spPr>
          <a:xfrm rot="0">
            <a:off x="152998" y="9725025"/>
            <a:ext cx="5016222" cy="438785"/>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Helvetica World"/>
                <a:ea typeface="Helvetica World"/>
                <a:cs typeface="Helvetica World"/>
                <a:sym typeface="Helvetica World"/>
              </a:rPr>
              <a:t>H</a:t>
            </a:r>
            <a:r>
              <a:rPr lang="en-US" sz="2599">
                <a:solidFill>
                  <a:srgbClr val="000000"/>
                </a:solidFill>
                <a:latin typeface="Helvetica World"/>
                <a:ea typeface="Helvetica World"/>
                <a:cs typeface="Helvetica World"/>
                <a:sym typeface="Helvetica World"/>
              </a:rPr>
              <a:t>ost-based Card Emulation (HCE)</a:t>
            </a:r>
          </a:p>
        </p:txBody>
      </p:sp>
      <p:sp>
        <p:nvSpPr>
          <p:cNvPr name="TextBox 23" id="23"/>
          <p:cNvSpPr txBox="true"/>
          <p:nvPr/>
        </p:nvSpPr>
        <p:spPr>
          <a:xfrm rot="0">
            <a:off x="3218126" y="8078282"/>
            <a:ext cx="2924837" cy="656590"/>
          </a:xfrm>
          <a:prstGeom prst="rect">
            <a:avLst/>
          </a:prstGeom>
        </p:spPr>
        <p:txBody>
          <a:bodyPr anchor="t" rtlCol="false" tIns="0" lIns="0" bIns="0" rIns="0">
            <a:spAutoFit/>
          </a:bodyPr>
          <a:lstStyle/>
          <a:p>
            <a:pPr algn="ctr">
              <a:lnSpc>
                <a:spcPts val="2660"/>
              </a:lnSpc>
              <a:spcBef>
                <a:spcPct val="0"/>
              </a:spcBef>
            </a:pPr>
            <a:r>
              <a:rPr lang="en-US" sz="1900">
                <a:solidFill>
                  <a:srgbClr val="000000"/>
                </a:solidFill>
                <a:latin typeface="Helvetica World"/>
                <a:ea typeface="Helvetica World"/>
                <a:cs typeface="Helvetica World"/>
                <a:sym typeface="Helvetica World"/>
              </a:rPr>
              <a:t>Toast pour notifier que le NFC est activé/désactiver</a:t>
            </a:r>
          </a:p>
        </p:txBody>
      </p:sp>
      <p:sp>
        <p:nvSpPr>
          <p:cNvPr name="TextBox 24" id="24"/>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3650" y="-42358"/>
            <a:ext cx="556708" cy="5567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5" id="5"/>
          <p:cNvGrpSpPr/>
          <p:nvPr/>
        </p:nvGrpSpPr>
        <p:grpSpPr>
          <a:xfrm rot="0">
            <a:off x="1363622" y="1418175"/>
            <a:ext cx="15895678" cy="8867931"/>
            <a:chOff x="0" y="0"/>
            <a:chExt cx="4186516" cy="2335587"/>
          </a:xfrm>
        </p:grpSpPr>
        <p:sp>
          <p:nvSpPr>
            <p:cNvPr name="Freeform 6" id="6"/>
            <p:cNvSpPr/>
            <p:nvPr/>
          </p:nvSpPr>
          <p:spPr>
            <a:xfrm flipH="false" flipV="false" rot="0">
              <a:off x="0" y="0"/>
              <a:ext cx="4186516" cy="2335587"/>
            </a:xfrm>
            <a:custGeom>
              <a:avLst/>
              <a:gdLst/>
              <a:ahLst/>
              <a:cxnLst/>
              <a:rect r="r" b="b" t="t" l="l"/>
              <a:pathLst>
                <a:path h="2335587" w="4186516">
                  <a:moveTo>
                    <a:pt x="2435" y="0"/>
                  </a:moveTo>
                  <a:lnTo>
                    <a:pt x="4184081" y="0"/>
                  </a:lnTo>
                  <a:cubicBezTo>
                    <a:pt x="4184727" y="0"/>
                    <a:pt x="4185346" y="257"/>
                    <a:pt x="4185803" y="713"/>
                  </a:cubicBezTo>
                  <a:cubicBezTo>
                    <a:pt x="4186260" y="1170"/>
                    <a:pt x="4186516" y="1789"/>
                    <a:pt x="4186516" y="2435"/>
                  </a:cubicBezTo>
                  <a:lnTo>
                    <a:pt x="4186516" y="2333152"/>
                  </a:lnTo>
                  <a:cubicBezTo>
                    <a:pt x="4186516" y="2333797"/>
                    <a:pt x="4186260" y="2334417"/>
                    <a:pt x="4185803" y="2334874"/>
                  </a:cubicBezTo>
                  <a:cubicBezTo>
                    <a:pt x="4185346" y="2335330"/>
                    <a:pt x="4184727" y="2335587"/>
                    <a:pt x="4184081" y="2335587"/>
                  </a:cubicBezTo>
                  <a:lnTo>
                    <a:pt x="2435" y="2335587"/>
                  </a:lnTo>
                  <a:cubicBezTo>
                    <a:pt x="1789" y="2335587"/>
                    <a:pt x="1170" y="2335330"/>
                    <a:pt x="713" y="2334874"/>
                  </a:cubicBezTo>
                  <a:cubicBezTo>
                    <a:pt x="257" y="2334417"/>
                    <a:pt x="0" y="2333797"/>
                    <a:pt x="0" y="2333152"/>
                  </a:cubicBezTo>
                  <a:lnTo>
                    <a:pt x="0" y="2435"/>
                  </a:lnTo>
                  <a:cubicBezTo>
                    <a:pt x="0" y="1789"/>
                    <a:pt x="257" y="1170"/>
                    <a:pt x="713" y="713"/>
                  </a:cubicBezTo>
                  <a:cubicBezTo>
                    <a:pt x="1170" y="257"/>
                    <a:pt x="1789" y="0"/>
                    <a:pt x="2435" y="0"/>
                  </a:cubicBezTo>
                  <a:close/>
                </a:path>
              </a:pathLst>
            </a:custGeom>
            <a:solidFill>
              <a:srgbClr val="F0F1F3"/>
            </a:solidFill>
          </p:spPr>
        </p:sp>
        <p:sp>
          <p:nvSpPr>
            <p:cNvPr name="TextBox 7" id="7"/>
            <p:cNvSpPr txBox="true"/>
            <p:nvPr/>
          </p:nvSpPr>
          <p:spPr>
            <a:xfrm>
              <a:off x="0" y="-38100"/>
              <a:ext cx="4186516" cy="237368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858674" y="1794308"/>
            <a:ext cx="6378700" cy="5137208"/>
          </a:xfrm>
          <a:custGeom>
            <a:avLst/>
            <a:gdLst/>
            <a:ahLst/>
            <a:cxnLst/>
            <a:rect r="r" b="b" t="t" l="l"/>
            <a:pathLst>
              <a:path h="5137208" w="6378700">
                <a:moveTo>
                  <a:pt x="0" y="0"/>
                </a:moveTo>
                <a:lnTo>
                  <a:pt x="6378700" y="0"/>
                </a:lnTo>
                <a:lnTo>
                  <a:pt x="6378700" y="5137208"/>
                </a:lnTo>
                <a:lnTo>
                  <a:pt x="0" y="5137208"/>
                </a:lnTo>
                <a:lnTo>
                  <a:pt x="0" y="0"/>
                </a:lnTo>
                <a:close/>
              </a:path>
            </a:pathLst>
          </a:custGeom>
          <a:blipFill>
            <a:blip r:embed="rId2"/>
            <a:stretch>
              <a:fillRect l="0" t="0" r="0" b="0"/>
            </a:stretch>
          </a:blipFill>
        </p:spPr>
      </p:sp>
      <p:sp>
        <p:nvSpPr>
          <p:cNvPr name="Freeform 9" id="9"/>
          <p:cNvSpPr/>
          <p:nvPr/>
        </p:nvSpPr>
        <p:spPr>
          <a:xfrm flipH="false" flipV="false" rot="0">
            <a:off x="9369526" y="4362912"/>
            <a:ext cx="7416209" cy="5552887"/>
          </a:xfrm>
          <a:custGeom>
            <a:avLst/>
            <a:gdLst/>
            <a:ahLst/>
            <a:cxnLst/>
            <a:rect r="r" b="b" t="t" l="l"/>
            <a:pathLst>
              <a:path h="5552887" w="7416209">
                <a:moveTo>
                  <a:pt x="0" y="0"/>
                </a:moveTo>
                <a:lnTo>
                  <a:pt x="7416209" y="0"/>
                </a:lnTo>
                <a:lnTo>
                  <a:pt x="7416209" y="5552887"/>
                </a:lnTo>
                <a:lnTo>
                  <a:pt x="0" y="5552887"/>
                </a:lnTo>
                <a:lnTo>
                  <a:pt x="0" y="0"/>
                </a:lnTo>
                <a:close/>
              </a:path>
            </a:pathLst>
          </a:custGeom>
          <a:blipFill>
            <a:blip r:embed="rId3"/>
            <a:stretch>
              <a:fillRect l="0" t="0" r="0" b="0"/>
            </a:stretch>
          </a:blipFill>
        </p:spPr>
      </p:sp>
      <p:sp>
        <p:nvSpPr>
          <p:cNvPr name="Freeform 10" id="10"/>
          <p:cNvSpPr/>
          <p:nvPr/>
        </p:nvSpPr>
        <p:spPr>
          <a:xfrm flipH="false" flipV="false" rot="0">
            <a:off x="14737659" y="1509846"/>
            <a:ext cx="2400605" cy="1632764"/>
          </a:xfrm>
          <a:custGeom>
            <a:avLst/>
            <a:gdLst/>
            <a:ahLst/>
            <a:cxnLst/>
            <a:rect r="r" b="b" t="t" l="l"/>
            <a:pathLst>
              <a:path h="1632764" w="2400605">
                <a:moveTo>
                  <a:pt x="0" y="0"/>
                </a:moveTo>
                <a:lnTo>
                  <a:pt x="2400605" y="0"/>
                </a:lnTo>
                <a:lnTo>
                  <a:pt x="2400605" y="1632764"/>
                </a:lnTo>
                <a:lnTo>
                  <a:pt x="0" y="1632764"/>
                </a:lnTo>
                <a:lnTo>
                  <a:pt x="0" y="0"/>
                </a:lnTo>
                <a:close/>
              </a:path>
            </a:pathLst>
          </a:custGeom>
          <a:blipFill>
            <a:blip r:embed="rId4"/>
            <a:stretch>
              <a:fillRect l="0" t="0" r="0" b="0"/>
            </a:stretch>
          </a:blipFill>
        </p:spPr>
      </p:sp>
      <p:sp>
        <p:nvSpPr>
          <p:cNvPr name="TextBox 11" id="11"/>
          <p:cNvSpPr txBox="true"/>
          <p:nvPr/>
        </p:nvSpPr>
        <p:spPr>
          <a:xfrm rot="0">
            <a:off x="4173335" y="133506"/>
            <a:ext cx="6794402" cy="1285563"/>
          </a:xfrm>
          <a:prstGeom prst="rect">
            <a:avLst/>
          </a:prstGeom>
        </p:spPr>
        <p:txBody>
          <a:bodyPr anchor="t" rtlCol="false" tIns="0" lIns="0" bIns="0" rIns="0">
            <a:spAutoFit/>
          </a:bodyPr>
          <a:lstStyle/>
          <a:p>
            <a:pPr algn="l">
              <a:lnSpc>
                <a:spcPts val="10517"/>
              </a:lnSpc>
            </a:pPr>
            <a:r>
              <a:rPr lang="en-US" sz="7512" spc="-247">
                <a:solidFill>
                  <a:srgbClr val="000000"/>
                </a:solidFill>
                <a:latin typeface="Helvetica World"/>
                <a:ea typeface="Helvetica World"/>
                <a:cs typeface="Helvetica World"/>
                <a:sym typeface="Helvetica World"/>
              </a:rPr>
              <a:t>NFC Physique</a:t>
            </a:r>
          </a:p>
        </p:txBody>
      </p:sp>
      <p:sp>
        <p:nvSpPr>
          <p:cNvPr name="TextBox 12" id="12"/>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25</a:t>
            </a:r>
          </a:p>
        </p:txBody>
      </p:sp>
      <p:sp>
        <p:nvSpPr>
          <p:cNvPr name="TextBox 13" id="13"/>
          <p:cNvSpPr txBox="true"/>
          <p:nvPr/>
        </p:nvSpPr>
        <p:spPr>
          <a:xfrm rot="0">
            <a:off x="3252278" y="5105400"/>
            <a:ext cx="507008" cy="356169"/>
          </a:xfrm>
          <a:prstGeom prst="rect">
            <a:avLst/>
          </a:prstGeom>
        </p:spPr>
        <p:txBody>
          <a:bodyPr anchor="t" rtlCol="false" tIns="0" lIns="0" bIns="0" rIns="0">
            <a:spAutoFit/>
          </a:bodyPr>
          <a:lstStyle/>
          <a:p>
            <a:pPr algn="ctr">
              <a:lnSpc>
                <a:spcPts val="2940"/>
              </a:lnSpc>
            </a:pPr>
            <a:r>
              <a:rPr lang="en-US" sz="2100">
                <a:solidFill>
                  <a:srgbClr val="000000"/>
                </a:solidFill>
                <a:latin typeface="Open Sans"/>
                <a:ea typeface="Open Sans"/>
                <a:cs typeface="Open Sans"/>
                <a:sym typeface="Open Sans"/>
              </a:rPr>
              <a:t>NFC</a:t>
            </a:r>
          </a:p>
        </p:txBody>
      </p:sp>
      <p:sp>
        <p:nvSpPr>
          <p:cNvPr name="TextBox 14" id="14"/>
          <p:cNvSpPr txBox="true"/>
          <p:nvPr/>
        </p:nvSpPr>
        <p:spPr>
          <a:xfrm rot="0">
            <a:off x="6627917" y="5495972"/>
            <a:ext cx="445161" cy="356169"/>
          </a:xfrm>
          <a:prstGeom prst="rect">
            <a:avLst/>
          </a:prstGeom>
        </p:spPr>
        <p:txBody>
          <a:bodyPr anchor="t" rtlCol="false" tIns="0" lIns="0" bIns="0" rIns="0">
            <a:spAutoFit/>
          </a:bodyPr>
          <a:lstStyle/>
          <a:p>
            <a:pPr algn="ctr">
              <a:lnSpc>
                <a:spcPts val="2940"/>
              </a:lnSpc>
            </a:pPr>
            <a:r>
              <a:rPr lang="en-US" sz="2100">
                <a:solidFill>
                  <a:srgbClr val="000000"/>
                </a:solidFill>
                <a:latin typeface="Open Sans"/>
                <a:ea typeface="Open Sans"/>
                <a:cs typeface="Open Sans"/>
                <a:sym typeface="Open Sans"/>
              </a:rPr>
              <a:t>Pile</a:t>
            </a:r>
          </a:p>
        </p:txBody>
      </p:sp>
      <p:sp>
        <p:nvSpPr>
          <p:cNvPr name="TextBox 15" id="15"/>
          <p:cNvSpPr txBox="true"/>
          <p:nvPr/>
        </p:nvSpPr>
        <p:spPr>
          <a:xfrm rot="0">
            <a:off x="5048024" y="2288128"/>
            <a:ext cx="2025055" cy="356169"/>
          </a:xfrm>
          <a:prstGeom prst="rect">
            <a:avLst/>
          </a:prstGeom>
        </p:spPr>
        <p:txBody>
          <a:bodyPr anchor="t" rtlCol="false" tIns="0" lIns="0" bIns="0" rIns="0">
            <a:spAutoFit/>
          </a:bodyPr>
          <a:lstStyle/>
          <a:p>
            <a:pPr algn="ctr">
              <a:lnSpc>
                <a:spcPts val="2940"/>
              </a:lnSpc>
            </a:pPr>
            <a:r>
              <a:rPr lang="en-US" sz="2100">
                <a:solidFill>
                  <a:srgbClr val="000000"/>
                </a:solidFill>
                <a:latin typeface="Open Sans"/>
                <a:ea typeface="Open Sans"/>
                <a:cs typeface="Open Sans"/>
                <a:sym typeface="Open Sans"/>
              </a:rPr>
              <a:t>Micro Controller</a:t>
            </a:r>
          </a:p>
        </p:txBody>
      </p:sp>
      <p:sp>
        <p:nvSpPr>
          <p:cNvPr name="TextBox 16" id="16"/>
          <p:cNvSpPr txBox="true"/>
          <p:nvPr/>
        </p:nvSpPr>
        <p:spPr>
          <a:xfrm rot="0">
            <a:off x="7475451" y="2606197"/>
            <a:ext cx="697177" cy="356169"/>
          </a:xfrm>
          <a:prstGeom prst="rect">
            <a:avLst/>
          </a:prstGeom>
        </p:spPr>
        <p:txBody>
          <a:bodyPr anchor="t" rtlCol="false" tIns="0" lIns="0" bIns="0" rIns="0">
            <a:spAutoFit/>
          </a:bodyPr>
          <a:lstStyle/>
          <a:p>
            <a:pPr algn="ctr">
              <a:lnSpc>
                <a:spcPts val="2940"/>
              </a:lnSpc>
            </a:pPr>
            <a:r>
              <a:rPr lang="en-US" sz="2100">
                <a:solidFill>
                  <a:srgbClr val="000000"/>
                </a:solidFill>
                <a:latin typeface="Open Sans"/>
                <a:ea typeface="Open Sans"/>
                <a:cs typeface="Open Sans"/>
                <a:sym typeface="Open Sans"/>
              </a:rPr>
              <a:t>Cable</a:t>
            </a:r>
          </a:p>
        </p:txBody>
      </p:sp>
      <p:sp>
        <p:nvSpPr>
          <p:cNvPr name="TextBox 17" id="17"/>
          <p:cNvSpPr txBox="true"/>
          <p:nvPr/>
        </p:nvSpPr>
        <p:spPr>
          <a:xfrm rot="0">
            <a:off x="2041966" y="7870498"/>
            <a:ext cx="5528570" cy="1498645"/>
          </a:xfrm>
          <a:prstGeom prst="rect">
            <a:avLst/>
          </a:prstGeom>
        </p:spPr>
        <p:txBody>
          <a:bodyPr anchor="t" rtlCol="false" tIns="0" lIns="0" bIns="0" rIns="0">
            <a:spAutoFit/>
          </a:bodyPr>
          <a:lstStyle/>
          <a:p>
            <a:pPr algn="ctr">
              <a:lnSpc>
                <a:spcPts val="4003"/>
              </a:lnSpc>
            </a:pPr>
            <a:r>
              <a:rPr lang="en-US" sz="2859">
                <a:solidFill>
                  <a:srgbClr val="000000"/>
                </a:solidFill>
                <a:latin typeface="Open Sans"/>
                <a:ea typeface="Open Sans"/>
                <a:cs typeface="Open Sans"/>
                <a:sym typeface="Open Sans"/>
              </a:rPr>
              <a:t>Micro Controller : Arduino ESP32</a:t>
            </a:r>
          </a:p>
          <a:p>
            <a:pPr algn="ctr">
              <a:lnSpc>
                <a:spcPts val="4003"/>
              </a:lnSpc>
            </a:pPr>
          </a:p>
          <a:p>
            <a:pPr algn="ctr">
              <a:lnSpc>
                <a:spcPts val="4003"/>
              </a:lnSpc>
            </a:pPr>
            <a:r>
              <a:rPr lang="en-US" sz="2859">
                <a:solidFill>
                  <a:srgbClr val="000000"/>
                </a:solidFill>
                <a:latin typeface="Open Sans"/>
                <a:ea typeface="Open Sans"/>
                <a:cs typeface="Open Sans"/>
                <a:sym typeface="Open Sans"/>
              </a:rPr>
              <a:t>Capteur NFC : RFID-RC522</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8632" y="514350"/>
            <a:ext cx="17305018" cy="9258300"/>
            <a:chOff x="0" y="0"/>
            <a:chExt cx="4557700" cy="2438400"/>
          </a:xfrm>
        </p:grpSpPr>
        <p:sp>
          <p:nvSpPr>
            <p:cNvPr name="Freeform 3" id="3"/>
            <p:cNvSpPr/>
            <p:nvPr/>
          </p:nvSpPr>
          <p:spPr>
            <a:xfrm flipH="false" flipV="false" rot="0">
              <a:off x="0" y="0"/>
              <a:ext cx="4557700" cy="2438400"/>
            </a:xfrm>
            <a:custGeom>
              <a:avLst/>
              <a:gdLst/>
              <a:ahLst/>
              <a:cxnLst/>
              <a:rect r="r" b="b" t="t" l="l"/>
              <a:pathLst>
                <a:path h="2438400" w="4557700">
                  <a:moveTo>
                    <a:pt x="2237" y="0"/>
                  </a:moveTo>
                  <a:lnTo>
                    <a:pt x="4555463" y="0"/>
                  </a:lnTo>
                  <a:cubicBezTo>
                    <a:pt x="4556056" y="0"/>
                    <a:pt x="4556625" y="236"/>
                    <a:pt x="4557045" y="655"/>
                  </a:cubicBezTo>
                  <a:cubicBezTo>
                    <a:pt x="4557464" y="1075"/>
                    <a:pt x="4557700" y="1644"/>
                    <a:pt x="4557700" y="2237"/>
                  </a:cubicBezTo>
                  <a:lnTo>
                    <a:pt x="4557700" y="2436163"/>
                  </a:lnTo>
                  <a:cubicBezTo>
                    <a:pt x="4557700" y="2437399"/>
                    <a:pt x="4556699" y="2438400"/>
                    <a:pt x="4555463" y="2438400"/>
                  </a:cubicBezTo>
                  <a:lnTo>
                    <a:pt x="2237" y="2438400"/>
                  </a:lnTo>
                  <a:cubicBezTo>
                    <a:pt x="1001" y="2438400"/>
                    <a:pt x="0" y="2437399"/>
                    <a:pt x="0" y="2436163"/>
                  </a:cubicBezTo>
                  <a:lnTo>
                    <a:pt x="0" y="2237"/>
                  </a:lnTo>
                  <a:cubicBezTo>
                    <a:pt x="0" y="1001"/>
                    <a:pt x="1001" y="0"/>
                    <a:pt x="2237" y="0"/>
                  </a:cubicBezTo>
                  <a:close/>
                </a:path>
              </a:pathLst>
            </a:custGeom>
            <a:solidFill>
              <a:srgbClr val="F0F1F3"/>
            </a:solidFill>
          </p:spPr>
        </p:sp>
        <p:sp>
          <p:nvSpPr>
            <p:cNvPr name="TextBox 4" id="4"/>
            <p:cNvSpPr txBox="true"/>
            <p:nvPr/>
          </p:nvSpPr>
          <p:spPr>
            <a:xfrm>
              <a:off x="0" y="-38100"/>
              <a:ext cx="4557700"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42358"/>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8" id="8"/>
          <p:cNvSpPr/>
          <p:nvPr/>
        </p:nvSpPr>
        <p:spPr>
          <a:xfrm flipH="false" flipV="false" rot="0">
            <a:off x="1996062" y="2615718"/>
            <a:ext cx="4235323" cy="6304931"/>
          </a:xfrm>
          <a:custGeom>
            <a:avLst/>
            <a:gdLst/>
            <a:ahLst/>
            <a:cxnLst/>
            <a:rect r="r" b="b" t="t" l="l"/>
            <a:pathLst>
              <a:path h="6304931" w="4235323">
                <a:moveTo>
                  <a:pt x="0" y="0"/>
                </a:moveTo>
                <a:lnTo>
                  <a:pt x="4235323" y="0"/>
                </a:lnTo>
                <a:lnTo>
                  <a:pt x="4235323" y="6304931"/>
                </a:lnTo>
                <a:lnTo>
                  <a:pt x="0" y="6304931"/>
                </a:lnTo>
                <a:lnTo>
                  <a:pt x="0" y="0"/>
                </a:lnTo>
                <a:close/>
              </a:path>
            </a:pathLst>
          </a:custGeom>
          <a:blipFill>
            <a:blip r:embed="rId2"/>
            <a:stretch>
              <a:fillRect l="-4902" t="-6069" r="-4902" b="-4641"/>
            </a:stretch>
          </a:blipFill>
        </p:spPr>
      </p:sp>
      <p:sp>
        <p:nvSpPr>
          <p:cNvPr name="Freeform 9" id="9"/>
          <p:cNvSpPr/>
          <p:nvPr/>
        </p:nvSpPr>
        <p:spPr>
          <a:xfrm flipH="false" flipV="false" rot="0">
            <a:off x="7630990" y="2855482"/>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3"/>
            <a:stretch>
              <a:fillRect l="0" t="0" r="0" b="0"/>
            </a:stretch>
          </a:blipFill>
        </p:spPr>
      </p:sp>
      <p:sp>
        <p:nvSpPr>
          <p:cNvPr name="Freeform 10" id="10"/>
          <p:cNvSpPr/>
          <p:nvPr/>
        </p:nvSpPr>
        <p:spPr>
          <a:xfrm flipH="false" flipV="false" rot="0">
            <a:off x="7777547" y="342900"/>
            <a:ext cx="5553804" cy="2892466"/>
          </a:xfrm>
          <a:custGeom>
            <a:avLst/>
            <a:gdLst/>
            <a:ahLst/>
            <a:cxnLst/>
            <a:rect r="r" b="b" t="t" l="l"/>
            <a:pathLst>
              <a:path h="2892466" w="5553804">
                <a:moveTo>
                  <a:pt x="0" y="0"/>
                </a:moveTo>
                <a:lnTo>
                  <a:pt x="5553804" y="0"/>
                </a:lnTo>
                <a:lnTo>
                  <a:pt x="5553804" y="2892466"/>
                </a:lnTo>
                <a:lnTo>
                  <a:pt x="0" y="2892466"/>
                </a:lnTo>
                <a:lnTo>
                  <a:pt x="0" y="0"/>
                </a:lnTo>
                <a:close/>
              </a:path>
            </a:pathLst>
          </a:custGeom>
          <a:blipFill>
            <a:blip r:embed="rId4"/>
            <a:stretch>
              <a:fillRect l="0" t="-934" r="0" b="0"/>
            </a:stretch>
          </a:blipFill>
        </p:spPr>
      </p:sp>
      <p:sp>
        <p:nvSpPr>
          <p:cNvPr name="TextBox 11" id="11"/>
          <p:cNvSpPr txBox="true"/>
          <p:nvPr/>
        </p:nvSpPr>
        <p:spPr>
          <a:xfrm rot="0">
            <a:off x="6051305" y="885825"/>
            <a:ext cx="9063439" cy="1392243"/>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NFC + </a:t>
            </a:r>
          </a:p>
        </p:txBody>
      </p:sp>
      <p:sp>
        <p:nvSpPr>
          <p:cNvPr name="TextBox 12" id="12"/>
          <p:cNvSpPr txBox="true"/>
          <p:nvPr/>
        </p:nvSpPr>
        <p:spPr>
          <a:xfrm rot="0">
            <a:off x="2005587" y="9028112"/>
            <a:ext cx="4235323" cy="412750"/>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Helvetica World Bold"/>
                <a:ea typeface="Helvetica World Bold"/>
                <a:cs typeface="Helvetica World Bold"/>
                <a:sym typeface="Helvetica World Bold"/>
              </a:rPr>
              <a:t>Exemples de réponses serveur</a:t>
            </a:r>
          </a:p>
        </p:txBody>
      </p:sp>
      <p:sp>
        <p:nvSpPr>
          <p:cNvPr name="TextBox 13" id="13"/>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17815" y="514350"/>
            <a:ext cx="12465360" cy="9258300"/>
            <a:chOff x="0" y="0"/>
            <a:chExt cx="3283058" cy="2438400"/>
          </a:xfrm>
        </p:grpSpPr>
        <p:sp>
          <p:nvSpPr>
            <p:cNvPr name="Freeform 3" id="3"/>
            <p:cNvSpPr/>
            <p:nvPr/>
          </p:nvSpPr>
          <p:spPr>
            <a:xfrm flipH="false" flipV="false" rot="0">
              <a:off x="0" y="0"/>
              <a:ext cx="3283058" cy="2438400"/>
            </a:xfrm>
            <a:custGeom>
              <a:avLst/>
              <a:gdLst/>
              <a:ahLst/>
              <a:cxnLst/>
              <a:rect r="r" b="b" t="t" l="l"/>
              <a:pathLst>
                <a:path h="2438400" w="3283058">
                  <a:moveTo>
                    <a:pt x="3105" y="0"/>
                  </a:moveTo>
                  <a:lnTo>
                    <a:pt x="3279953" y="0"/>
                  </a:lnTo>
                  <a:cubicBezTo>
                    <a:pt x="3280776" y="0"/>
                    <a:pt x="3281566" y="327"/>
                    <a:pt x="3282148" y="910"/>
                  </a:cubicBezTo>
                  <a:cubicBezTo>
                    <a:pt x="3282731" y="1492"/>
                    <a:pt x="3283058" y="2282"/>
                    <a:pt x="3283058" y="3105"/>
                  </a:cubicBezTo>
                  <a:lnTo>
                    <a:pt x="3283058" y="2435295"/>
                  </a:lnTo>
                  <a:cubicBezTo>
                    <a:pt x="3283058" y="2437010"/>
                    <a:pt x="3281668" y="2438400"/>
                    <a:pt x="3279953" y="2438400"/>
                  </a:cubicBezTo>
                  <a:lnTo>
                    <a:pt x="3105" y="2438400"/>
                  </a:lnTo>
                  <a:cubicBezTo>
                    <a:pt x="2282" y="2438400"/>
                    <a:pt x="1492" y="2438073"/>
                    <a:pt x="910" y="2437491"/>
                  </a:cubicBezTo>
                  <a:cubicBezTo>
                    <a:pt x="327" y="2436908"/>
                    <a:pt x="0" y="2436118"/>
                    <a:pt x="0" y="2435295"/>
                  </a:cubicBezTo>
                  <a:lnTo>
                    <a:pt x="0" y="3105"/>
                  </a:lnTo>
                  <a:cubicBezTo>
                    <a:pt x="0" y="2282"/>
                    <a:pt x="327" y="1492"/>
                    <a:pt x="910" y="910"/>
                  </a:cubicBezTo>
                  <a:cubicBezTo>
                    <a:pt x="1492" y="327"/>
                    <a:pt x="2282" y="0"/>
                    <a:pt x="3105" y="0"/>
                  </a:cubicBezTo>
                  <a:close/>
                </a:path>
              </a:pathLst>
            </a:custGeom>
            <a:solidFill>
              <a:srgbClr val="F0F1F3"/>
            </a:solidFill>
          </p:spPr>
        </p:sp>
        <p:sp>
          <p:nvSpPr>
            <p:cNvPr name="TextBox 4" id="4"/>
            <p:cNvSpPr txBox="true"/>
            <p:nvPr/>
          </p:nvSpPr>
          <p:spPr>
            <a:xfrm>
              <a:off x="0" y="-38100"/>
              <a:ext cx="3283058"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3151489"/>
            <a:ext cx="3196874" cy="6621148"/>
            <a:chOff x="0" y="0"/>
            <a:chExt cx="791145" cy="1638567"/>
          </a:xfrm>
        </p:grpSpPr>
        <p:sp>
          <p:nvSpPr>
            <p:cNvPr name="Freeform 6" id="6"/>
            <p:cNvSpPr/>
            <p:nvPr/>
          </p:nvSpPr>
          <p:spPr>
            <a:xfrm flipH="false" flipV="false" rot="0">
              <a:off x="0" y="0"/>
              <a:ext cx="791145" cy="1638567"/>
            </a:xfrm>
            <a:custGeom>
              <a:avLst/>
              <a:gdLst/>
              <a:ahLst/>
              <a:cxnLst/>
              <a:rect r="r" b="b" t="t" l="l"/>
              <a:pathLst>
                <a:path h="1638567" w="791145">
                  <a:moveTo>
                    <a:pt x="12109" y="0"/>
                  </a:moveTo>
                  <a:lnTo>
                    <a:pt x="779037" y="0"/>
                  </a:lnTo>
                  <a:cubicBezTo>
                    <a:pt x="785724" y="0"/>
                    <a:pt x="791145" y="5421"/>
                    <a:pt x="791145" y="12109"/>
                  </a:cubicBezTo>
                  <a:lnTo>
                    <a:pt x="791145" y="1626458"/>
                  </a:lnTo>
                  <a:cubicBezTo>
                    <a:pt x="791145" y="1633145"/>
                    <a:pt x="785724" y="1638567"/>
                    <a:pt x="779037" y="1638567"/>
                  </a:cubicBezTo>
                  <a:lnTo>
                    <a:pt x="12109" y="1638567"/>
                  </a:lnTo>
                  <a:cubicBezTo>
                    <a:pt x="8897" y="1638567"/>
                    <a:pt x="5817" y="1637291"/>
                    <a:pt x="3547" y="1635020"/>
                  </a:cubicBezTo>
                  <a:cubicBezTo>
                    <a:pt x="1276" y="1632749"/>
                    <a:pt x="0" y="1629670"/>
                    <a:pt x="0" y="1626458"/>
                  </a:cubicBezTo>
                  <a:lnTo>
                    <a:pt x="0" y="12109"/>
                  </a:lnTo>
                  <a:cubicBezTo>
                    <a:pt x="0" y="5421"/>
                    <a:pt x="5421" y="0"/>
                    <a:pt x="12109" y="0"/>
                  </a:cubicBezTo>
                  <a:close/>
                </a:path>
              </a:pathLst>
            </a:custGeom>
            <a:solidFill>
              <a:srgbClr val="758D7C"/>
            </a:solidFill>
          </p:spPr>
        </p:sp>
        <p:sp>
          <p:nvSpPr>
            <p:cNvPr name="TextBox 7" id="7"/>
            <p:cNvSpPr txBox="true"/>
            <p:nvPr/>
          </p:nvSpPr>
          <p:spPr>
            <a:xfrm>
              <a:off x="0" y="-38100"/>
              <a:ext cx="791145" cy="16766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773650" y="-42358"/>
            <a:ext cx="556708" cy="5567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248798" y="3503077"/>
            <a:ext cx="6975734" cy="5970671"/>
          </a:xfrm>
          <a:custGeom>
            <a:avLst/>
            <a:gdLst/>
            <a:ahLst/>
            <a:cxnLst/>
            <a:rect r="r" b="b" t="t" l="l"/>
            <a:pathLst>
              <a:path h="5970671" w="6975734">
                <a:moveTo>
                  <a:pt x="0" y="0"/>
                </a:moveTo>
                <a:lnTo>
                  <a:pt x="6975734" y="0"/>
                </a:lnTo>
                <a:lnTo>
                  <a:pt x="6975734" y="5970671"/>
                </a:lnTo>
                <a:lnTo>
                  <a:pt x="0" y="5970671"/>
                </a:lnTo>
                <a:lnTo>
                  <a:pt x="0" y="0"/>
                </a:lnTo>
                <a:close/>
              </a:path>
            </a:pathLst>
          </a:custGeom>
          <a:blipFill>
            <a:blip r:embed="rId2"/>
            <a:stretch>
              <a:fillRect l="0" t="0" r="0" b="0"/>
            </a:stretch>
          </a:blipFill>
        </p:spPr>
      </p:sp>
      <p:sp>
        <p:nvSpPr>
          <p:cNvPr name="Freeform 12" id="12"/>
          <p:cNvSpPr/>
          <p:nvPr/>
        </p:nvSpPr>
        <p:spPr>
          <a:xfrm flipH="false" flipV="false" rot="0">
            <a:off x="248798" y="676158"/>
            <a:ext cx="5314378" cy="1957277"/>
          </a:xfrm>
          <a:custGeom>
            <a:avLst/>
            <a:gdLst/>
            <a:ahLst/>
            <a:cxnLst/>
            <a:rect r="r" b="b" t="t" l="l"/>
            <a:pathLst>
              <a:path h="1957277" w="5314378">
                <a:moveTo>
                  <a:pt x="0" y="0"/>
                </a:moveTo>
                <a:lnTo>
                  <a:pt x="5314378" y="0"/>
                </a:lnTo>
                <a:lnTo>
                  <a:pt x="5314378" y="1957277"/>
                </a:lnTo>
                <a:lnTo>
                  <a:pt x="0" y="1957277"/>
                </a:lnTo>
                <a:lnTo>
                  <a:pt x="0" y="0"/>
                </a:lnTo>
                <a:close/>
              </a:path>
            </a:pathLst>
          </a:custGeom>
          <a:blipFill>
            <a:blip r:embed="rId3"/>
            <a:stretch>
              <a:fillRect l="0" t="0" r="0" b="0"/>
            </a:stretch>
          </a:blipFill>
        </p:spPr>
      </p:sp>
      <p:sp>
        <p:nvSpPr>
          <p:cNvPr name="Freeform 13" id="13"/>
          <p:cNvSpPr/>
          <p:nvPr/>
        </p:nvSpPr>
        <p:spPr>
          <a:xfrm flipH="false" flipV="false" rot="0">
            <a:off x="7514381" y="7577314"/>
            <a:ext cx="10020818" cy="2066794"/>
          </a:xfrm>
          <a:custGeom>
            <a:avLst/>
            <a:gdLst/>
            <a:ahLst/>
            <a:cxnLst/>
            <a:rect r="r" b="b" t="t" l="l"/>
            <a:pathLst>
              <a:path h="2066794" w="10020818">
                <a:moveTo>
                  <a:pt x="0" y="0"/>
                </a:moveTo>
                <a:lnTo>
                  <a:pt x="10020817" y="0"/>
                </a:lnTo>
                <a:lnTo>
                  <a:pt x="10020817" y="2066794"/>
                </a:lnTo>
                <a:lnTo>
                  <a:pt x="0" y="2066794"/>
                </a:lnTo>
                <a:lnTo>
                  <a:pt x="0" y="0"/>
                </a:lnTo>
                <a:close/>
              </a:path>
            </a:pathLst>
          </a:custGeom>
          <a:blipFill>
            <a:blip r:embed="rId4"/>
            <a:stretch>
              <a:fillRect l="0" t="0" r="0" b="0"/>
            </a:stretch>
          </a:blipFill>
        </p:spPr>
      </p:sp>
      <p:sp>
        <p:nvSpPr>
          <p:cNvPr name="Freeform 14" id="14"/>
          <p:cNvSpPr/>
          <p:nvPr/>
        </p:nvSpPr>
        <p:spPr>
          <a:xfrm flipH="false" flipV="false" rot="0">
            <a:off x="7514381" y="2899411"/>
            <a:ext cx="9917610" cy="2008316"/>
          </a:xfrm>
          <a:custGeom>
            <a:avLst/>
            <a:gdLst/>
            <a:ahLst/>
            <a:cxnLst/>
            <a:rect r="r" b="b" t="t" l="l"/>
            <a:pathLst>
              <a:path h="2008316" w="9917610">
                <a:moveTo>
                  <a:pt x="0" y="0"/>
                </a:moveTo>
                <a:lnTo>
                  <a:pt x="9917610" y="0"/>
                </a:lnTo>
                <a:lnTo>
                  <a:pt x="9917610" y="2008316"/>
                </a:lnTo>
                <a:lnTo>
                  <a:pt x="0" y="2008316"/>
                </a:lnTo>
                <a:lnTo>
                  <a:pt x="0" y="0"/>
                </a:lnTo>
                <a:close/>
              </a:path>
            </a:pathLst>
          </a:custGeom>
          <a:blipFill>
            <a:blip r:embed="rId5"/>
            <a:stretch>
              <a:fillRect l="0" t="0" r="0" b="0"/>
            </a:stretch>
          </a:blipFill>
        </p:spPr>
      </p:sp>
      <p:sp>
        <p:nvSpPr>
          <p:cNvPr name="Freeform 15" id="15"/>
          <p:cNvSpPr/>
          <p:nvPr/>
        </p:nvSpPr>
        <p:spPr>
          <a:xfrm flipH="false" flipV="false" rot="0">
            <a:off x="7514381" y="5089247"/>
            <a:ext cx="9711777" cy="2306547"/>
          </a:xfrm>
          <a:custGeom>
            <a:avLst/>
            <a:gdLst/>
            <a:ahLst/>
            <a:cxnLst/>
            <a:rect r="r" b="b" t="t" l="l"/>
            <a:pathLst>
              <a:path h="2306547" w="9711777">
                <a:moveTo>
                  <a:pt x="0" y="0"/>
                </a:moveTo>
                <a:lnTo>
                  <a:pt x="9711777" y="0"/>
                </a:lnTo>
                <a:lnTo>
                  <a:pt x="9711777" y="2306547"/>
                </a:lnTo>
                <a:lnTo>
                  <a:pt x="0" y="2306547"/>
                </a:lnTo>
                <a:lnTo>
                  <a:pt x="0" y="0"/>
                </a:lnTo>
                <a:close/>
              </a:path>
            </a:pathLst>
          </a:custGeom>
          <a:blipFill>
            <a:blip r:embed="rId6"/>
            <a:stretch>
              <a:fillRect l="0" t="0" r="0" b="0"/>
            </a:stretch>
          </a:blipFill>
        </p:spPr>
      </p:sp>
      <p:sp>
        <p:nvSpPr>
          <p:cNvPr name="TextBox 16" id="16"/>
          <p:cNvSpPr txBox="true"/>
          <p:nvPr/>
        </p:nvSpPr>
        <p:spPr>
          <a:xfrm rot="0">
            <a:off x="6051305" y="885825"/>
            <a:ext cx="10138858" cy="1392243"/>
          </a:xfrm>
          <a:prstGeom prst="rect">
            <a:avLst/>
          </a:prstGeom>
        </p:spPr>
        <p:txBody>
          <a:bodyPr anchor="t" rtlCol="false" tIns="0" lIns="0" bIns="0" rIns="0">
            <a:spAutoFit/>
          </a:bodyPr>
          <a:lstStyle/>
          <a:p>
            <a:pPr algn="l">
              <a:lnSpc>
                <a:spcPts val="10517"/>
              </a:lnSpc>
            </a:pPr>
            <a:r>
              <a:rPr lang="en-US" b="true" sz="7512" spc="-247">
                <a:solidFill>
                  <a:srgbClr val="000000"/>
                </a:solidFill>
                <a:latin typeface="Helvetica World Bold"/>
                <a:ea typeface="Helvetica World Bold"/>
                <a:cs typeface="Helvetica World Bold"/>
                <a:sym typeface="Helvetica World Bold"/>
              </a:rPr>
              <a:t>BASE DE DONNÉES </a:t>
            </a:r>
          </a:p>
        </p:txBody>
      </p:sp>
      <p:sp>
        <p:nvSpPr>
          <p:cNvPr name="TextBox 17" id="17"/>
          <p:cNvSpPr txBox="true"/>
          <p:nvPr/>
        </p:nvSpPr>
        <p:spPr>
          <a:xfrm rot="0">
            <a:off x="6051305" y="2237197"/>
            <a:ext cx="7153843" cy="396238"/>
          </a:xfrm>
          <a:prstGeom prst="rect">
            <a:avLst/>
          </a:prstGeom>
        </p:spPr>
        <p:txBody>
          <a:bodyPr anchor="t" rtlCol="false" tIns="0" lIns="0" bIns="0" rIns="0">
            <a:spAutoFit/>
          </a:bodyPr>
          <a:lstStyle/>
          <a:p>
            <a:pPr algn="just">
              <a:lnSpc>
                <a:spcPts val="3360"/>
              </a:lnSpc>
            </a:pPr>
            <a:r>
              <a:rPr lang="en-US" sz="2400">
                <a:solidFill>
                  <a:srgbClr val="000000"/>
                </a:solidFill>
                <a:latin typeface="Helvetica World"/>
                <a:ea typeface="Helvetica World"/>
                <a:cs typeface="Helvetica World"/>
                <a:sym typeface="Helvetica World"/>
              </a:rPr>
              <a:t>MYSQL, PHPMYADMIN</a:t>
            </a:r>
          </a:p>
        </p:txBody>
      </p:sp>
      <p:sp>
        <p:nvSpPr>
          <p:cNvPr name="TextBox 18" id="18"/>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9" id="19"/>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27</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308290" y="514350"/>
            <a:ext cx="12465360" cy="9258300"/>
            <a:chOff x="0" y="0"/>
            <a:chExt cx="3283058" cy="2438400"/>
          </a:xfrm>
        </p:grpSpPr>
        <p:sp>
          <p:nvSpPr>
            <p:cNvPr name="Freeform 3" id="3"/>
            <p:cNvSpPr/>
            <p:nvPr/>
          </p:nvSpPr>
          <p:spPr>
            <a:xfrm flipH="false" flipV="false" rot="0">
              <a:off x="0" y="0"/>
              <a:ext cx="3283058" cy="2438400"/>
            </a:xfrm>
            <a:custGeom>
              <a:avLst/>
              <a:gdLst/>
              <a:ahLst/>
              <a:cxnLst/>
              <a:rect r="r" b="b" t="t" l="l"/>
              <a:pathLst>
                <a:path h="2438400" w="3283058">
                  <a:moveTo>
                    <a:pt x="3105" y="0"/>
                  </a:moveTo>
                  <a:lnTo>
                    <a:pt x="3279953" y="0"/>
                  </a:lnTo>
                  <a:cubicBezTo>
                    <a:pt x="3280776" y="0"/>
                    <a:pt x="3281566" y="327"/>
                    <a:pt x="3282148" y="910"/>
                  </a:cubicBezTo>
                  <a:cubicBezTo>
                    <a:pt x="3282731" y="1492"/>
                    <a:pt x="3283058" y="2282"/>
                    <a:pt x="3283058" y="3105"/>
                  </a:cubicBezTo>
                  <a:lnTo>
                    <a:pt x="3283058" y="2435295"/>
                  </a:lnTo>
                  <a:cubicBezTo>
                    <a:pt x="3283058" y="2437010"/>
                    <a:pt x="3281668" y="2438400"/>
                    <a:pt x="3279953" y="2438400"/>
                  </a:cubicBezTo>
                  <a:lnTo>
                    <a:pt x="3105" y="2438400"/>
                  </a:lnTo>
                  <a:cubicBezTo>
                    <a:pt x="2282" y="2438400"/>
                    <a:pt x="1492" y="2438073"/>
                    <a:pt x="910" y="2437491"/>
                  </a:cubicBezTo>
                  <a:cubicBezTo>
                    <a:pt x="327" y="2436908"/>
                    <a:pt x="0" y="2436118"/>
                    <a:pt x="0" y="2435295"/>
                  </a:cubicBezTo>
                  <a:lnTo>
                    <a:pt x="0" y="3105"/>
                  </a:lnTo>
                  <a:cubicBezTo>
                    <a:pt x="0" y="2282"/>
                    <a:pt x="327" y="1492"/>
                    <a:pt x="910" y="910"/>
                  </a:cubicBezTo>
                  <a:cubicBezTo>
                    <a:pt x="1492" y="327"/>
                    <a:pt x="2282" y="0"/>
                    <a:pt x="3105" y="0"/>
                  </a:cubicBezTo>
                  <a:close/>
                </a:path>
              </a:pathLst>
            </a:custGeom>
            <a:solidFill>
              <a:srgbClr val="F0F1F3"/>
            </a:solidFill>
          </p:spPr>
        </p:sp>
        <p:sp>
          <p:nvSpPr>
            <p:cNvPr name="TextBox 4" id="4"/>
            <p:cNvSpPr txBox="true"/>
            <p:nvPr/>
          </p:nvSpPr>
          <p:spPr>
            <a:xfrm>
              <a:off x="0" y="-38100"/>
              <a:ext cx="3283058"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773650" y="-42358"/>
            <a:ext cx="556708" cy="5567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6870924" y="3441062"/>
            <a:ext cx="8431328" cy="4244974"/>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Étape de configuration - côté serveur :</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1. Création d’une machine virtuelle (VM)</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2. Installation et configuration de WAMP</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3</a:t>
            </a:r>
            <a:r>
              <a:rPr lang="en-US" sz="2000">
                <a:solidFill>
                  <a:srgbClr val="000000"/>
                </a:solidFill>
                <a:latin typeface="Helvetica World"/>
                <a:ea typeface="Helvetica World"/>
                <a:cs typeface="Helvetica World"/>
                <a:sym typeface="Helvetica World"/>
              </a:rPr>
              <a:t>. Développement d’une API PHP pour gérer l’émargement</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4</a:t>
            </a:r>
            <a:r>
              <a:rPr lang="en-US" sz="2000">
                <a:solidFill>
                  <a:srgbClr val="000000"/>
                </a:solidFill>
                <a:latin typeface="Helvetica World"/>
                <a:ea typeface="Helvetica World"/>
                <a:cs typeface="Helvetica World"/>
                <a:sym typeface="Helvetica World"/>
              </a:rPr>
              <a:t>. Test d’émargement avec le lecteur NFC + vérification des tests </a:t>
            </a:r>
          </a:p>
          <a:p>
            <a:pPr algn="l">
              <a:lnSpc>
                <a:spcPts val="2800"/>
              </a:lnSpc>
            </a:pPr>
            <a:r>
              <a:rPr lang="en-US" sz="2000">
                <a:solidFill>
                  <a:srgbClr val="000000"/>
                </a:solidFill>
                <a:latin typeface="Helvetica World"/>
                <a:ea typeface="Helvetica World"/>
                <a:cs typeface="Helvetica World"/>
                <a:sym typeface="Helvetica World"/>
              </a:rPr>
              <a:t>            </a:t>
            </a:r>
            <a:r>
              <a:rPr lang="en-US" sz="2000">
                <a:solidFill>
                  <a:srgbClr val="000000"/>
                </a:solidFill>
                <a:latin typeface="Helvetica World"/>
                <a:ea typeface="Helvetica World"/>
                <a:cs typeface="Helvetica World"/>
                <a:sym typeface="Helvetica World"/>
              </a:rPr>
              <a:t>de présences depuis la base de données (BDD)</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5</a:t>
            </a:r>
            <a:r>
              <a:rPr lang="en-US" sz="2000">
                <a:solidFill>
                  <a:srgbClr val="000000"/>
                </a:solidFill>
                <a:latin typeface="Helvetica World"/>
                <a:ea typeface="Helvetica World"/>
                <a:cs typeface="Helvetica World"/>
                <a:sym typeface="Helvetica World"/>
              </a:rPr>
              <a:t>. Création d’un fichier de logs pour tracer les cas possibles suivants :</a:t>
            </a:r>
          </a:p>
          <a:p>
            <a:pPr algn="l">
              <a:lnSpc>
                <a:spcPts val="2800"/>
              </a:lnSpc>
            </a:pPr>
            <a:r>
              <a:rPr lang="en-US" sz="2000">
                <a:solidFill>
                  <a:srgbClr val="000000"/>
                </a:solidFill>
                <a:latin typeface="Helvetica World"/>
                <a:ea typeface="Helvetica World"/>
                <a:cs typeface="Helvetica World"/>
                <a:sym typeface="Helvetica World"/>
              </a:rPr>
              <a:t>o Aucune séance active</a:t>
            </a:r>
          </a:p>
          <a:p>
            <a:pPr algn="l">
              <a:lnSpc>
                <a:spcPts val="2800"/>
              </a:lnSpc>
            </a:pPr>
            <a:r>
              <a:rPr lang="en-US" sz="2000">
                <a:solidFill>
                  <a:srgbClr val="000000"/>
                </a:solidFill>
                <a:latin typeface="Helvetica World"/>
                <a:ea typeface="Helvetica World"/>
                <a:cs typeface="Helvetica World"/>
                <a:sym typeface="Helvetica World"/>
              </a:rPr>
              <a:t>              o Émargement réussi</a:t>
            </a:r>
          </a:p>
          <a:p>
            <a:pPr algn="l">
              <a:lnSpc>
                <a:spcPts val="2800"/>
              </a:lnSpc>
            </a:pPr>
            <a:r>
              <a:rPr lang="en-US" sz="2000">
                <a:solidFill>
                  <a:srgbClr val="000000"/>
                </a:solidFill>
                <a:latin typeface="Helvetica World"/>
                <a:ea typeface="Helvetica World"/>
                <a:cs typeface="Helvetica World"/>
                <a:sym typeface="Helvetica World"/>
              </a:rPr>
              <a:t>              o Étudiant déjà émargé</a:t>
            </a:r>
          </a:p>
          <a:p>
            <a:pPr algn="l">
              <a:lnSpc>
                <a:spcPts val="2800"/>
              </a:lnSpc>
            </a:pPr>
            <a:r>
              <a:rPr lang="en-US" sz="2000">
                <a:solidFill>
                  <a:srgbClr val="000000"/>
                </a:solidFill>
                <a:latin typeface="Helvetica World"/>
                <a:ea typeface="Helvetica World"/>
                <a:cs typeface="Helvetica World"/>
                <a:sym typeface="Helvetica World"/>
              </a:rPr>
              <a:t>              o Retard</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6. Déploiement du site web sur le serveur local</a:t>
            </a:r>
          </a:p>
        </p:txBody>
      </p:sp>
      <p:sp>
        <p:nvSpPr>
          <p:cNvPr name="TextBox 9" id="9"/>
          <p:cNvSpPr txBox="true"/>
          <p:nvPr/>
        </p:nvSpPr>
        <p:spPr>
          <a:xfrm rot="0">
            <a:off x="313627" y="4844384"/>
            <a:ext cx="4793940" cy="4683124"/>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Fonctionnement global de l’émargement :</a:t>
            </a:r>
          </a:p>
          <a:p>
            <a:pPr algn="l" marL="431807" indent="-215904" lvl="1">
              <a:lnSpc>
                <a:spcPts val="2800"/>
              </a:lnSpc>
              <a:buAutoNum type="arabicPeriod" startAt="1"/>
            </a:pPr>
            <a:r>
              <a:rPr lang="en-US" b="true" sz="2000">
                <a:solidFill>
                  <a:srgbClr val="000000"/>
                </a:solidFill>
                <a:latin typeface="Helvetica World Bold"/>
                <a:ea typeface="Helvetica World Bold"/>
                <a:cs typeface="Helvetica World Bold"/>
                <a:sym typeface="Helvetica World Bold"/>
              </a:rPr>
              <a:t> </a:t>
            </a:r>
            <a:r>
              <a:rPr lang="en-US" sz="2000">
                <a:solidFill>
                  <a:srgbClr val="000000"/>
                </a:solidFill>
                <a:latin typeface="Helvetica World"/>
                <a:ea typeface="Helvetica World"/>
                <a:cs typeface="Helvetica World"/>
                <a:sym typeface="Helvetica World"/>
              </a:rPr>
              <a:t>Le lecteur NFC lit l’UID de l’étudiant</a:t>
            </a:r>
          </a:p>
          <a:p>
            <a:pPr algn="l" marL="431807" indent="-215904" lvl="1">
              <a:lnSpc>
                <a:spcPts val="2800"/>
              </a:lnSpc>
              <a:buAutoNum type="arabicPeriod" startAt="1"/>
            </a:pPr>
            <a:r>
              <a:rPr lang="en-US" b="true" sz="2000">
                <a:solidFill>
                  <a:srgbClr val="000000"/>
                </a:solidFill>
                <a:latin typeface="Helvetica World Bold"/>
                <a:ea typeface="Helvetica World Bold"/>
                <a:cs typeface="Helvetica World Bold"/>
                <a:sym typeface="Helvetica World Bold"/>
              </a:rPr>
              <a:t> </a:t>
            </a:r>
            <a:r>
              <a:rPr lang="en-US" sz="2000">
                <a:solidFill>
                  <a:srgbClr val="000000"/>
                </a:solidFill>
                <a:latin typeface="Helvetica World"/>
                <a:ea typeface="Helvetica World"/>
                <a:cs typeface="Helvetica World"/>
                <a:sym typeface="Helvetica World"/>
              </a:rPr>
              <a:t>Envoie l’UID à l’API via requête HTTP</a:t>
            </a:r>
          </a:p>
          <a:p>
            <a:pPr algn="l" marL="431807" indent="-215904" lvl="1">
              <a:lnSpc>
                <a:spcPts val="2800"/>
              </a:lnSpc>
              <a:buAutoNum type="arabicPeriod" startAt="1"/>
            </a:pPr>
            <a:r>
              <a:rPr lang="en-US" sz="2000">
                <a:solidFill>
                  <a:srgbClr val="000000"/>
                </a:solidFill>
                <a:latin typeface="Helvetica World"/>
                <a:ea typeface="Helvetica World"/>
                <a:cs typeface="Helvetica World"/>
                <a:sym typeface="Helvetica World"/>
              </a:rPr>
              <a:t> </a:t>
            </a:r>
            <a:r>
              <a:rPr lang="en-US" sz="2000">
                <a:solidFill>
                  <a:srgbClr val="000000"/>
                </a:solidFill>
                <a:latin typeface="Helvetica World"/>
                <a:ea typeface="Helvetica World"/>
                <a:cs typeface="Helvetica World"/>
                <a:sym typeface="Helvetica World"/>
              </a:rPr>
              <a:t>L’API vérifie l’UID, la séance en cours et les présences</a:t>
            </a:r>
          </a:p>
          <a:p>
            <a:pPr algn="l" marL="431807" indent="-215904" lvl="1">
              <a:lnSpc>
                <a:spcPts val="2800"/>
              </a:lnSpc>
              <a:buAutoNum type="arabicPeriod" startAt="1"/>
            </a:pPr>
            <a:r>
              <a:rPr lang="en-US" sz="2000">
                <a:solidFill>
                  <a:srgbClr val="000000"/>
                </a:solidFill>
                <a:latin typeface="Helvetica World"/>
                <a:ea typeface="Helvetica World"/>
                <a:cs typeface="Helvetica World"/>
                <a:sym typeface="Helvetica World"/>
              </a:rPr>
              <a:t>Résultat retourné (aucune séance actif, succès, déjà émargé, retard)</a:t>
            </a:r>
          </a:p>
          <a:p>
            <a:pPr algn="l" marL="431807" indent="-215904" lvl="1">
              <a:lnSpc>
                <a:spcPts val="2800"/>
              </a:lnSpc>
              <a:buAutoNum type="arabicPeriod" startAt="1"/>
            </a:pPr>
            <a:r>
              <a:rPr lang="en-US" sz="2000">
                <a:solidFill>
                  <a:srgbClr val="000000"/>
                </a:solidFill>
                <a:latin typeface="Helvetica World"/>
                <a:ea typeface="Helvetica World"/>
                <a:cs typeface="Helvetica World"/>
                <a:sym typeface="Helvetica World"/>
              </a:rPr>
              <a:t> </a:t>
            </a:r>
            <a:r>
              <a:rPr lang="en-US" sz="2000">
                <a:solidFill>
                  <a:srgbClr val="000000"/>
                </a:solidFill>
                <a:latin typeface="Helvetica World"/>
                <a:ea typeface="Helvetica World"/>
                <a:cs typeface="Helvetica World"/>
                <a:sym typeface="Helvetica World"/>
              </a:rPr>
              <a:t>La résultat est enregistrée dans la BDD ou non</a:t>
            </a:r>
          </a:p>
          <a:p>
            <a:pPr algn="l" marL="431807" indent="-215904" lvl="1">
              <a:lnSpc>
                <a:spcPts val="2800"/>
              </a:lnSpc>
              <a:buAutoNum type="arabicPeriod" startAt="1"/>
            </a:pPr>
            <a:r>
              <a:rPr lang="en-US" sz="2000">
                <a:solidFill>
                  <a:srgbClr val="000000"/>
                </a:solidFill>
                <a:latin typeface="Helvetica World"/>
                <a:ea typeface="Helvetica World"/>
                <a:cs typeface="Helvetica World"/>
                <a:sym typeface="Helvetica World"/>
              </a:rPr>
              <a:t> </a:t>
            </a:r>
            <a:r>
              <a:rPr lang="en-US" sz="2000">
                <a:solidFill>
                  <a:srgbClr val="000000"/>
                </a:solidFill>
                <a:latin typeface="Helvetica World"/>
                <a:ea typeface="Helvetica World"/>
                <a:cs typeface="Helvetica World"/>
                <a:sym typeface="Helvetica World"/>
              </a:rPr>
              <a:t>Un log est généré pour tracer l’action</a:t>
            </a:r>
          </a:p>
          <a:p>
            <a:pPr algn="l">
              <a:lnSpc>
                <a:spcPts val="2800"/>
              </a:lnSpc>
            </a:pPr>
          </a:p>
          <a:p>
            <a:pPr algn="l">
              <a:lnSpc>
                <a:spcPts val="2800"/>
              </a:lnSpc>
            </a:pPr>
          </a:p>
        </p:txBody>
      </p:sp>
      <p:sp>
        <p:nvSpPr>
          <p:cNvPr name="TextBox 10" id="10"/>
          <p:cNvSpPr txBox="true"/>
          <p:nvPr/>
        </p:nvSpPr>
        <p:spPr>
          <a:xfrm rot="0">
            <a:off x="6051305" y="885825"/>
            <a:ext cx="7060045" cy="1392243"/>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SERVEUR</a:t>
            </a:r>
          </a:p>
        </p:txBody>
      </p:sp>
      <p:sp>
        <p:nvSpPr>
          <p:cNvPr name="TextBox 11" id="11"/>
          <p:cNvSpPr txBox="true"/>
          <p:nvPr/>
        </p:nvSpPr>
        <p:spPr>
          <a:xfrm rot="0">
            <a:off x="6051305" y="2237197"/>
            <a:ext cx="7153843" cy="396238"/>
          </a:xfrm>
          <a:prstGeom prst="rect">
            <a:avLst/>
          </a:prstGeom>
        </p:spPr>
        <p:txBody>
          <a:bodyPr anchor="t" rtlCol="false" tIns="0" lIns="0" bIns="0" rIns="0">
            <a:spAutoFit/>
          </a:bodyPr>
          <a:lstStyle/>
          <a:p>
            <a:pPr algn="just">
              <a:lnSpc>
                <a:spcPts val="3360"/>
              </a:lnSpc>
            </a:pPr>
            <a:r>
              <a:rPr lang="en-US" sz="2400">
                <a:solidFill>
                  <a:srgbClr val="000000"/>
                </a:solidFill>
                <a:latin typeface="Helvetica World"/>
                <a:ea typeface="Helvetica World"/>
                <a:cs typeface="Helvetica World"/>
                <a:sym typeface="Helvetica World"/>
              </a:rPr>
              <a:t>VMWARE WORKSTATION 17 PLAYER</a:t>
            </a:r>
          </a:p>
        </p:txBody>
      </p:sp>
      <p:sp>
        <p:nvSpPr>
          <p:cNvPr name="TextBox 12" id="12"/>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3" id="13"/>
          <p:cNvSpPr txBox="true"/>
          <p:nvPr/>
        </p:nvSpPr>
        <p:spPr>
          <a:xfrm rot="0">
            <a:off x="731450" y="907505"/>
            <a:ext cx="3958294" cy="3413759"/>
          </a:xfrm>
          <a:prstGeom prst="rect">
            <a:avLst/>
          </a:prstGeom>
        </p:spPr>
        <p:txBody>
          <a:bodyPr anchor="t" rtlCol="false" tIns="0" lIns="0" bIns="0" rIns="0">
            <a:spAutoFit/>
          </a:bodyPr>
          <a:lstStyle/>
          <a:p>
            <a:pPr algn="l">
              <a:lnSpc>
                <a:spcPts val="2940"/>
              </a:lnSpc>
            </a:pPr>
            <a:r>
              <a:rPr lang="en-US" sz="2100" b="true">
                <a:solidFill>
                  <a:srgbClr val="000000"/>
                </a:solidFill>
                <a:latin typeface="Helvetica World Bold"/>
                <a:ea typeface="Helvetica World Bold"/>
                <a:cs typeface="Helvetica World Bold"/>
                <a:sym typeface="Helvetica World Bold"/>
              </a:rPr>
              <a:t>Système d’exploitation :</a:t>
            </a:r>
          </a:p>
          <a:p>
            <a:pPr algn="l" marL="453396" indent="-226698" lvl="1">
              <a:lnSpc>
                <a:spcPts val="2940"/>
              </a:lnSpc>
              <a:buFont typeface="Arial"/>
              <a:buChar char="•"/>
            </a:pPr>
            <a:r>
              <a:rPr lang="en-US" sz="2100">
                <a:solidFill>
                  <a:srgbClr val="000000"/>
                </a:solidFill>
                <a:latin typeface="Helvetica World"/>
                <a:ea typeface="Helvetica World"/>
                <a:cs typeface="Helvetica World"/>
                <a:sym typeface="Helvetica World"/>
              </a:rPr>
              <a:t>Windows Server 2022</a:t>
            </a:r>
          </a:p>
          <a:p>
            <a:pPr algn="l">
              <a:lnSpc>
                <a:spcPts val="2940"/>
              </a:lnSpc>
            </a:pPr>
            <a:r>
              <a:rPr lang="en-US" sz="2100" b="true">
                <a:solidFill>
                  <a:srgbClr val="000000"/>
                </a:solidFill>
                <a:latin typeface="Helvetica World Bold"/>
                <a:ea typeface="Helvetica World Bold"/>
                <a:cs typeface="Helvetica World Bold"/>
                <a:sym typeface="Helvetica World Bold"/>
              </a:rPr>
              <a:t>Serveur web local :</a:t>
            </a:r>
            <a:r>
              <a:rPr lang="en-US" sz="2100">
                <a:solidFill>
                  <a:srgbClr val="000000"/>
                </a:solidFill>
                <a:latin typeface="Helvetica World"/>
                <a:ea typeface="Helvetica World"/>
                <a:cs typeface="Helvetica World"/>
                <a:sym typeface="Helvetica World"/>
              </a:rPr>
              <a:t> </a:t>
            </a:r>
          </a:p>
          <a:p>
            <a:pPr algn="l" marL="453396" indent="-226698" lvl="1">
              <a:lnSpc>
                <a:spcPts val="2940"/>
              </a:lnSpc>
              <a:buFont typeface="Arial"/>
              <a:buChar char="•"/>
            </a:pPr>
            <a:r>
              <a:rPr lang="en-US" sz="2100">
                <a:solidFill>
                  <a:srgbClr val="000000"/>
                </a:solidFill>
                <a:latin typeface="Helvetica World"/>
                <a:ea typeface="Helvetica World"/>
                <a:cs typeface="Helvetica World"/>
                <a:sym typeface="Helvetica World"/>
              </a:rPr>
              <a:t>WAMP</a:t>
            </a:r>
          </a:p>
          <a:p>
            <a:pPr algn="l">
              <a:lnSpc>
                <a:spcPts val="2940"/>
              </a:lnSpc>
            </a:pPr>
            <a:r>
              <a:rPr lang="en-US" sz="2100" b="true">
                <a:solidFill>
                  <a:srgbClr val="000000"/>
                </a:solidFill>
                <a:latin typeface="Helvetica World Bold"/>
                <a:ea typeface="Helvetica World Bold"/>
                <a:cs typeface="Helvetica World Bold"/>
                <a:sym typeface="Helvetica World Bold"/>
              </a:rPr>
              <a:t>Services hébergés :</a:t>
            </a:r>
          </a:p>
          <a:p>
            <a:pPr algn="l" marL="453396" indent="-226698" lvl="1">
              <a:lnSpc>
                <a:spcPts val="2940"/>
              </a:lnSpc>
              <a:buFont typeface="Arial"/>
              <a:buChar char="•"/>
            </a:pPr>
            <a:r>
              <a:rPr lang="en-US" sz="2100">
                <a:solidFill>
                  <a:srgbClr val="000000"/>
                </a:solidFill>
                <a:latin typeface="Helvetica World"/>
                <a:ea typeface="Helvetica World"/>
                <a:cs typeface="Helvetica World"/>
                <a:sym typeface="Helvetica World"/>
              </a:rPr>
              <a:t>Site web</a:t>
            </a:r>
          </a:p>
          <a:p>
            <a:pPr algn="l" marL="453396" indent="-226698" lvl="1">
              <a:lnSpc>
                <a:spcPts val="2940"/>
              </a:lnSpc>
              <a:buFont typeface="Arial"/>
              <a:buChar char="•"/>
            </a:pPr>
            <a:r>
              <a:rPr lang="en-US" sz="2100">
                <a:solidFill>
                  <a:srgbClr val="000000"/>
                </a:solidFill>
                <a:latin typeface="Helvetica World"/>
                <a:ea typeface="Helvetica World"/>
                <a:cs typeface="Helvetica World"/>
                <a:sym typeface="Helvetica World"/>
              </a:rPr>
              <a:t>Base de données MySQL </a:t>
            </a:r>
          </a:p>
          <a:p>
            <a:pPr algn="l" marL="453396" indent="-226698" lvl="1">
              <a:lnSpc>
                <a:spcPts val="2940"/>
              </a:lnSpc>
              <a:buFont typeface="Arial"/>
              <a:buChar char="•"/>
            </a:pPr>
            <a:r>
              <a:rPr lang="en-US" sz="2100">
                <a:solidFill>
                  <a:srgbClr val="000000"/>
                </a:solidFill>
                <a:latin typeface="Helvetica World"/>
                <a:ea typeface="Helvetica World"/>
                <a:cs typeface="Helvetica World"/>
                <a:sym typeface="Helvetica World"/>
              </a:rPr>
              <a:t>API pour l’émargement .php</a:t>
            </a:r>
          </a:p>
          <a:p>
            <a:pPr algn="l">
              <a:lnSpc>
                <a:spcPts val="2940"/>
              </a:lnSpc>
            </a:pPr>
          </a:p>
        </p:txBody>
      </p:sp>
      <p:sp>
        <p:nvSpPr>
          <p:cNvPr name="TextBox 14" id="14"/>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2473" y="514350"/>
            <a:ext cx="17261177" cy="9258300"/>
            <a:chOff x="0" y="0"/>
            <a:chExt cx="5906508" cy="3168047"/>
          </a:xfrm>
        </p:grpSpPr>
        <p:sp>
          <p:nvSpPr>
            <p:cNvPr name="Freeform 3" id="3"/>
            <p:cNvSpPr/>
            <p:nvPr/>
          </p:nvSpPr>
          <p:spPr>
            <a:xfrm flipH="false" flipV="false" rot="0">
              <a:off x="0" y="0"/>
              <a:ext cx="5906508" cy="3168047"/>
            </a:xfrm>
            <a:custGeom>
              <a:avLst/>
              <a:gdLst/>
              <a:ahLst/>
              <a:cxnLst/>
              <a:rect r="r" b="b" t="t" l="l"/>
              <a:pathLst>
                <a:path h="3168047" w="5906508">
                  <a:moveTo>
                    <a:pt x="2243" y="0"/>
                  </a:moveTo>
                  <a:lnTo>
                    <a:pt x="5904266" y="0"/>
                  </a:lnTo>
                  <a:cubicBezTo>
                    <a:pt x="5905504" y="0"/>
                    <a:pt x="5906508" y="1004"/>
                    <a:pt x="5906508" y="2243"/>
                  </a:cubicBezTo>
                  <a:lnTo>
                    <a:pt x="5906508" y="3165805"/>
                  </a:lnTo>
                  <a:cubicBezTo>
                    <a:pt x="5906508" y="3167043"/>
                    <a:pt x="5905504" y="3168047"/>
                    <a:pt x="5904266" y="3168047"/>
                  </a:cubicBezTo>
                  <a:lnTo>
                    <a:pt x="2243" y="3168047"/>
                  </a:lnTo>
                  <a:cubicBezTo>
                    <a:pt x="1004" y="3168047"/>
                    <a:pt x="0" y="3167043"/>
                    <a:pt x="0" y="3165805"/>
                  </a:cubicBezTo>
                  <a:lnTo>
                    <a:pt x="0" y="2243"/>
                  </a:lnTo>
                  <a:cubicBezTo>
                    <a:pt x="0" y="1004"/>
                    <a:pt x="1004" y="0"/>
                    <a:pt x="2243" y="0"/>
                  </a:cubicBezTo>
                  <a:close/>
                </a:path>
              </a:pathLst>
            </a:custGeom>
            <a:solidFill>
              <a:srgbClr val="EAEEEC"/>
            </a:solidFill>
          </p:spPr>
        </p:sp>
        <p:sp>
          <p:nvSpPr>
            <p:cNvPr name="TextBox 4" id="4"/>
            <p:cNvSpPr txBox="true"/>
            <p:nvPr/>
          </p:nvSpPr>
          <p:spPr>
            <a:xfrm>
              <a:off x="0" y="-38100"/>
              <a:ext cx="5906508" cy="320614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685870" y="2662131"/>
            <a:ext cx="9037273" cy="6596169"/>
          </a:xfrm>
          <a:custGeom>
            <a:avLst/>
            <a:gdLst/>
            <a:ahLst/>
            <a:cxnLst/>
            <a:rect r="r" b="b" t="t" l="l"/>
            <a:pathLst>
              <a:path h="6596169" w="9037273">
                <a:moveTo>
                  <a:pt x="0" y="0"/>
                </a:moveTo>
                <a:lnTo>
                  <a:pt x="9037273" y="0"/>
                </a:lnTo>
                <a:lnTo>
                  <a:pt x="9037273" y="6596169"/>
                </a:lnTo>
                <a:lnTo>
                  <a:pt x="0" y="6596169"/>
                </a:lnTo>
                <a:lnTo>
                  <a:pt x="0" y="0"/>
                </a:lnTo>
                <a:close/>
              </a:path>
            </a:pathLst>
          </a:custGeom>
          <a:blipFill>
            <a:blip r:embed="rId2"/>
            <a:stretch>
              <a:fillRect l="0" t="-788" r="0" b="-11359"/>
            </a:stretch>
          </a:blipFill>
        </p:spPr>
      </p:sp>
      <p:sp>
        <p:nvSpPr>
          <p:cNvPr name="TextBox 6" id="6"/>
          <p:cNvSpPr txBox="true"/>
          <p:nvPr/>
        </p:nvSpPr>
        <p:spPr>
          <a:xfrm rot="0">
            <a:off x="5427847" y="1143000"/>
            <a:ext cx="7553319" cy="1158473"/>
          </a:xfrm>
          <a:prstGeom prst="rect">
            <a:avLst/>
          </a:prstGeom>
        </p:spPr>
        <p:txBody>
          <a:bodyPr anchor="t" rtlCol="false" tIns="0" lIns="0" bIns="0" rIns="0">
            <a:spAutoFit/>
          </a:bodyPr>
          <a:lstStyle/>
          <a:p>
            <a:pPr algn="r">
              <a:lnSpc>
                <a:spcPts val="8097"/>
              </a:lnSpc>
            </a:pPr>
            <a:r>
              <a:rPr lang="en-US" sz="7712" b="true">
                <a:solidFill>
                  <a:srgbClr val="000000"/>
                </a:solidFill>
                <a:latin typeface="Helvetica World Bold"/>
                <a:ea typeface="Helvetica World Bold"/>
                <a:cs typeface="Helvetica World Bold"/>
                <a:sym typeface="Helvetica World Bold"/>
              </a:rPr>
              <a:t>Démonstration</a:t>
            </a:r>
          </a:p>
        </p:txBody>
      </p:sp>
      <p:sp>
        <p:nvSpPr>
          <p:cNvPr name="TextBox 7" id="7"/>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8" id="8"/>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36993" y="514350"/>
            <a:ext cx="3977109" cy="6281270"/>
            <a:chOff x="0" y="0"/>
            <a:chExt cx="812800" cy="1283700"/>
          </a:xfrm>
        </p:grpSpPr>
        <p:sp>
          <p:nvSpPr>
            <p:cNvPr name="Freeform 3" id="3"/>
            <p:cNvSpPr/>
            <p:nvPr/>
          </p:nvSpPr>
          <p:spPr>
            <a:xfrm flipH="false" flipV="false" rot="0">
              <a:off x="0" y="0"/>
              <a:ext cx="812800" cy="1283700"/>
            </a:xfrm>
            <a:custGeom>
              <a:avLst/>
              <a:gdLst/>
              <a:ahLst/>
              <a:cxnLst/>
              <a:rect r="r" b="b" t="t" l="l"/>
              <a:pathLst>
                <a:path h="1283700" w="812800">
                  <a:moveTo>
                    <a:pt x="9733" y="0"/>
                  </a:moveTo>
                  <a:lnTo>
                    <a:pt x="803067" y="0"/>
                  </a:lnTo>
                  <a:cubicBezTo>
                    <a:pt x="808442" y="0"/>
                    <a:pt x="812800" y="4358"/>
                    <a:pt x="812800" y="9733"/>
                  </a:cubicBezTo>
                  <a:lnTo>
                    <a:pt x="812800" y="1273967"/>
                  </a:lnTo>
                  <a:cubicBezTo>
                    <a:pt x="812800" y="1279343"/>
                    <a:pt x="808442" y="1283700"/>
                    <a:pt x="803067" y="1283700"/>
                  </a:cubicBezTo>
                  <a:lnTo>
                    <a:pt x="9733" y="1283700"/>
                  </a:lnTo>
                  <a:cubicBezTo>
                    <a:pt x="4358" y="1283700"/>
                    <a:pt x="0" y="1279343"/>
                    <a:pt x="0" y="1273967"/>
                  </a:cubicBezTo>
                  <a:lnTo>
                    <a:pt x="0" y="9733"/>
                  </a:lnTo>
                  <a:cubicBezTo>
                    <a:pt x="0" y="4358"/>
                    <a:pt x="4358" y="0"/>
                    <a:pt x="9733" y="0"/>
                  </a:cubicBezTo>
                  <a:close/>
                </a:path>
              </a:pathLst>
            </a:custGeom>
            <a:solidFill>
              <a:srgbClr val="C3CDC8"/>
            </a:solidFill>
          </p:spPr>
        </p:sp>
        <p:sp>
          <p:nvSpPr>
            <p:cNvPr name="TextBox 4" id="4"/>
            <p:cNvSpPr txBox="true"/>
            <p:nvPr/>
          </p:nvSpPr>
          <p:spPr>
            <a:xfrm>
              <a:off x="0" y="-38100"/>
              <a:ext cx="812800" cy="1321800"/>
            </a:xfrm>
            <a:prstGeom prst="rect">
              <a:avLst/>
            </a:prstGeom>
          </p:spPr>
          <p:txBody>
            <a:bodyPr anchor="ctr" rtlCol="false" tIns="50800" lIns="50800" bIns="50800" rIns="50800"/>
            <a:lstStyle/>
            <a:p>
              <a:pPr algn="ctr">
                <a:lnSpc>
                  <a:spcPts val="2660"/>
                </a:lnSpc>
              </a:pPr>
            </a:p>
          </p:txBody>
        </p:sp>
      </p:grpSp>
      <p:grpSp>
        <p:nvGrpSpPr>
          <p:cNvPr name="Group 5" id="5"/>
          <p:cNvGrpSpPr/>
          <p:nvPr/>
        </p:nvGrpSpPr>
        <p:grpSpPr>
          <a:xfrm rot="0">
            <a:off x="2427630" y="3491380"/>
            <a:ext cx="3977109" cy="6281270"/>
            <a:chOff x="0" y="0"/>
            <a:chExt cx="812800" cy="1283700"/>
          </a:xfrm>
        </p:grpSpPr>
        <p:sp>
          <p:nvSpPr>
            <p:cNvPr name="Freeform 6" id="6"/>
            <p:cNvSpPr/>
            <p:nvPr/>
          </p:nvSpPr>
          <p:spPr>
            <a:xfrm flipH="false" flipV="false" rot="0">
              <a:off x="0" y="0"/>
              <a:ext cx="812800" cy="1283700"/>
            </a:xfrm>
            <a:custGeom>
              <a:avLst/>
              <a:gdLst/>
              <a:ahLst/>
              <a:cxnLst/>
              <a:rect r="r" b="b" t="t" l="l"/>
              <a:pathLst>
                <a:path h="1283700" w="812800">
                  <a:moveTo>
                    <a:pt x="9733" y="0"/>
                  </a:moveTo>
                  <a:lnTo>
                    <a:pt x="803067" y="0"/>
                  </a:lnTo>
                  <a:cubicBezTo>
                    <a:pt x="808442" y="0"/>
                    <a:pt x="812800" y="4358"/>
                    <a:pt x="812800" y="9733"/>
                  </a:cubicBezTo>
                  <a:lnTo>
                    <a:pt x="812800" y="1273967"/>
                  </a:lnTo>
                  <a:cubicBezTo>
                    <a:pt x="812800" y="1279343"/>
                    <a:pt x="808442" y="1283700"/>
                    <a:pt x="803067" y="1283700"/>
                  </a:cubicBezTo>
                  <a:lnTo>
                    <a:pt x="9733" y="1283700"/>
                  </a:lnTo>
                  <a:cubicBezTo>
                    <a:pt x="4358" y="1283700"/>
                    <a:pt x="0" y="1279343"/>
                    <a:pt x="0" y="1273967"/>
                  </a:cubicBezTo>
                  <a:lnTo>
                    <a:pt x="0" y="9733"/>
                  </a:lnTo>
                  <a:cubicBezTo>
                    <a:pt x="0" y="4358"/>
                    <a:pt x="4358" y="0"/>
                    <a:pt x="9733" y="0"/>
                  </a:cubicBezTo>
                  <a:close/>
                </a:path>
              </a:pathLst>
            </a:custGeom>
            <a:solidFill>
              <a:srgbClr val="F0F1F3"/>
            </a:solidFill>
          </p:spPr>
        </p:sp>
        <p:sp>
          <p:nvSpPr>
            <p:cNvPr name="TextBox 7" id="7"/>
            <p:cNvSpPr txBox="true"/>
            <p:nvPr/>
          </p:nvSpPr>
          <p:spPr>
            <a:xfrm>
              <a:off x="0" y="-38100"/>
              <a:ext cx="812800" cy="1321800"/>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0" y="1300252"/>
            <a:ext cx="6029162" cy="8472398"/>
            <a:chOff x="0" y="0"/>
            <a:chExt cx="934075" cy="1312596"/>
          </a:xfrm>
        </p:grpSpPr>
        <p:sp>
          <p:nvSpPr>
            <p:cNvPr name="Freeform 9" id="9"/>
            <p:cNvSpPr/>
            <p:nvPr/>
          </p:nvSpPr>
          <p:spPr>
            <a:xfrm flipH="false" flipV="false" rot="0">
              <a:off x="0" y="0"/>
              <a:ext cx="934075" cy="1312596"/>
            </a:xfrm>
            <a:custGeom>
              <a:avLst/>
              <a:gdLst/>
              <a:ahLst/>
              <a:cxnLst/>
              <a:rect r="r" b="b" t="t" l="l"/>
              <a:pathLst>
                <a:path h="1312596" w="934075">
                  <a:moveTo>
                    <a:pt x="6420" y="0"/>
                  </a:moveTo>
                  <a:lnTo>
                    <a:pt x="927655" y="0"/>
                  </a:lnTo>
                  <a:cubicBezTo>
                    <a:pt x="931200" y="0"/>
                    <a:pt x="934075" y="2875"/>
                    <a:pt x="934075" y="6420"/>
                  </a:cubicBezTo>
                  <a:lnTo>
                    <a:pt x="934075" y="1306176"/>
                  </a:lnTo>
                  <a:cubicBezTo>
                    <a:pt x="934075" y="1309722"/>
                    <a:pt x="931200" y="1312596"/>
                    <a:pt x="927655" y="1312596"/>
                  </a:cubicBezTo>
                  <a:lnTo>
                    <a:pt x="6420" y="1312596"/>
                  </a:lnTo>
                  <a:cubicBezTo>
                    <a:pt x="2875" y="1312596"/>
                    <a:pt x="0" y="1309722"/>
                    <a:pt x="0" y="1306176"/>
                  </a:cubicBezTo>
                  <a:lnTo>
                    <a:pt x="0" y="6420"/>
                  </a:lnTo>
                  <a:cubicBezTo>
                    <a:pt x="0" y="2875"/>
                    <a:pt x="2875" y="0"/>
                    <a:pt x="6420" y="0"/>
                  </a:cubicBezTo>
                  <a:close/>
                </a:path>
              </a:pathLst>
            </a:custGeom>
            <a:blipFill>
              <a:blip r:embed="rId2"/>
              <a:stretch>
                <a:fillRect l="-53683" t="0" r="-53683" b="0"/>
              </a:stretch>
            </a:blipFill>
          </p:spPr>
        </p:sp>
      </p:grpSp>
      <p:grpSp>
        <p:nvGrpSpPr>
          <p:cNvPr name="Group 10" id="10"/>
          <p:cNvGrpSpPr/>
          <p:nvPr/>
        </p:nvGrpSpPr>
        <p:grpSpPr>
          <a:xfrm rot="0">
            <a:off x="17773650" y="-42358"/>
            <a:ext cx="556708" cy="5567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8485992" y="6757520"/>
            <a:ext cx="7531447" cy="2323464"/>
          </a:xfrm>
          <a:prstGeom prst="rect">
            <a:avLst/>
          </a:prstGeom>
        </p:spPr>
        <p:txBody>
          <a:bodyPr anchor="t" rtlCol="false" tIns="0" lIns="0" bIns="0" rIns="0">
            <a:spAutoFit/>
          </a:bodyPr>
          <a:lstStyle/>
          <a:p>
            <a:pPr algn="l">
              <a:lnSpc>
                <a:spcPts val="2660"/>
              </a:lnSpc>
            </a:pPr>
          </a:p>
          <a:p>
            <a:pPr algn="l">
              <a:lnSpc>
                <a:spcPts val="2660"/>
              </a:lnSpc>
            </a:pPr>
            <a:r>
              <a:rPr lang="en-US" sz="1900">
                <a:solidFill>
                  <a:srgbClr val="000000"/>
                </a:solidFill>
                <a:latin typeface="Helvetica World"/>
                <a:ea typeface="Helvetica World"/>
                <a:cs typeface="Helvetica World"/>
                <a:sym typeface="Helvetica World"/>
              </a:rPr>
              <a:t>Ce projet a donc pour objectif de mettre en place un système numérique de gestion des présences, reposant sur la technologie NFC sur une interface web intuitive, afin de répondre aux exigences actuelles de suivi, de transparence et de simplicité pour tous les acteurs impliqués.</a:t>
            </a:r>
          </a:p>
          <a:p>
            <a:pPr algn="l">
              <a:lnSpc>
                <a:spcPts val="2660"/>
              </a:lnSpc>
            </a:pPr>
          </a:p>
        </p:txBody>
      </p:sp>
      <p:sp>
        <p:nvSpPr>
          <p:cNvPr name="TextBox 14" id="14"/>
          <p:cNvSpPr txBox="true"/>
          <p:nvPr/>
        </p:nvSpPr>
        <p:spPr>
          <a:xfrm rot="0">
            <a:off x="8485992" y="4401820"/>
            <a:ext cx="8773308" cy="1445259"/>
          </a:xfrm>
          <a:prstGeom prst="rect">
            <a:avLst/>
          </a:prstGeom>
        </p:spPr>
        <p:txBody>
          <a:bodyPr anchor="t" rtlCol="false" tIns="0" lIns="0" bIns="0" rIns="0">
            <a:spAutoFit/>
          </a:bodyPr>
          <a:lstStyle/>
          <a:p>
            <a:pPr algn="l">
              <a:lnSpc>
                <a:spcPts val="2660"/>
              </a:lnSpc>
            </a:pPr>
            <a:r>
              <a:rPr lang="en-US" sz="1900" b="true">
                <a:solidFill>
                  <a:srgbClr val="000000"/>
                </a:solidFill>
                <a:latin typeface="Helvetica World Bold"/>
                <a:ea typeface="Helvetica World Bold"/>
                <a:cs typeface="Helvetica World Bold"/>
                <a:sym typeface="Helvetica World Bold"/>
              </a:rPr>
              <a:t>La gestion des présences dans notre formation était jusque-là manuelle, complexe et source d'erreurs.</a:t>
            </a:r>
          </a:p>
          <a:p>
            <a:pPr algn="l">
              <a:lnSpc>
                <a:spcPts val="2660"/>
              </a:lnSpc>
            </a:pPr>
            <a:r>
              <a:rPr lang="en-US" sz="1900" b="true">
                <a:solidFill>
                  <a:srgbClr val="000000"/>
                </a:solidFill>
                <a:latin typeface="Helvetica World Bold"/>
                <a:ea typeface="Helvetica World Bold"/>
                <a:cs typeface="Helvetica World Bold"/>
                <a:sym typeface="Helvetica World Bold"/>
              </a:rPr>
              <a:t>Face à ces limites, il est devenu nécessaire de moderniser le processus pour gagner en fiabilité et en efficacité. </a:t>
            </a:r>
          </a:p>
        </p:txBody>
      </p:sp>
      <p:sp>
        <p:nvSpPr>
          <p:cNvPr name="TextBox 15" id="15"/>
          <p:cNvSpPr txBox="true"/>
          <p:nvPr/>
        </p:nvSpPr>
        <p:spPr>
          <a:xfrm rot="0">
            <a:off x="8485992" y="1361956"/>
            <a:ext cx="7060045" cy="1389472"/>
          </a:xfrm>
          <a:prstGeom prst="rect">
            <a:avLst/>
          </a:prstGeom>
        </p:spPr>
        <p:txBody>
          <a:bodyPr anchor="t" rtlCol="false" tIns="0" lIns="0" bIns="0" rIns="0">
            <a:spAutoFit/>
          </a:bodyPr>
          <a:lstStyle/>
          <a:p>
            <a:pPr algn="l">
              <a:lnSpc>
                <a:spcPts val="10517"/>
              </a:lnSpc>
            </a:pPr>
            <a:r>
              <a:rPr lang="en-US" sz="7512" spc="-97" b="true">
                <a:solidFill>
                  <a:srgbClr val="000000"/>
                </a:solidFill>
                <a:latin typeface="Helvetica World Bold"/>
                <a:ea typeface="Helvetica World Bold"/>
                <a:cs typeface="Helvetica World Bold"/>
                <a:sym typeface="Helvetica World Bold"/>
              </a:rPr>
              <a:t>Introduction</a:t>
            </a:r>
          </a:p>
        </p:txBody>
      </p:sp>
      <p:sp>
        <p:nvSpPr>
          <p:cNvPr name="TextBox 16" id="16"/>
          <p:cNvSpPr txBox="true"/>
          <p:nvPr/>
        </p:nvSpPr>
        <p:spPr>
          <a:xfrm rot="0">
            <a:off x="8485992" y="3510430"/>
            <a:ext cx="7153843" cy="396225"/>
          </a:xfrm>
          <a:prstGeom prst="rect">
            <a:avLst/>
          </a:prstGeom>
        </p:spPr>
        <p:txBody>
          <a:bodyPr anchor="t" rtlCol="false" tIns="0" lIns="0" bIns="0" rIns="0">
            <a:spAutoFit/>
          </a:bodyPr>
          <a:lstStyle/>
          <a:p>
            <a:pPr algn="just">
              <a:lnSpc>
                <a:spcPts val="3360"/>
              </a:lnSpc>
            </a:pPr>
            <a:r>
              <a:rPr lang="en-US" sz="2400">
                <a:solidFill>
                  <a:srgbClr val="000000"/>
                </a:solidFill>
                <a:latin typeface="Helvetica World"/>
                <a:ea typeface="Helvetica World"/>
                <a:cs typeface="Helvetica World"/>
                <a:sym typeface="Helvetica World"/>
              </a:rPr>
              <a:t>CONTEXTE DU PROJET</a:t>
            </a:r>
          </a:p>
        </p:txBody>
      </p:sp>
      <p:sp>
        <p:nvSpPr>
          <p:cNvPr name="TextBox 17" id="17"/>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8" id="18"/>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3650" y="-42358"/>
            <a:ext cx="556708" cy="5567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5" id="5"/>
          <p:cNvGrpSpPr/>
          <p:nvPr/>
        </p:nvGrpSpPr>
        <p:grpSpPr>
          <a:xfrm rot="0">
            <a:off x="3530695" y="771055"/>
            <a:ext cx="12465360" cy="9258300"/>
            <a:chOff x="0" y="0"/>
            <a:chExt cx="3283058" cy="2438400"/>
          </a:xfrm>
        </p:grpSpPr>
        <p:sp>
          <p:nvSpPr>
            <p:cNvPr name="Freeform 6" id="6"/>
            <p:cNvSpPr/>
            <p:nvPr/>
          </p:nvSpPr>
          <p:spPr>
            <a:xfrm flipH="false" flipV="false" rot="0">
              <a:off x="0" y="0"/>
              <a:ext cx="3283058" cy="2438400"/>
            </a:xfrm>
            <a:custGeom>
              <a:avLst/>
              <a:gdLst/>
              <a:ahLst/>
              <a:cxnLst/>
              <a:rect r="r" b="b" t="t" l="l"/>
              <a:pathLst>
                <a:path h="2438400" w="3283058">
                  <a:moveTo>
                    <a:pt x="3105" y="0"/>
                  </a:moveTo>
                  <a:lnTo>
                    <a:pt x="3279953" y="0"/>
                  </a:lnTo>
                  <a:cubicBezTo>
                    <a:pt x="3280776" y="0"/>
                    <a:pt x="3281566" y="327"/>
                    <a:pt x="3282148" y="910"/>
                  </a:cubicBezTo>
                  <a:cubicBezTo>
                    <a:pt x="3282731" y="1492"/>
                    <a:pt x="3283058" y="2282"/>
                    <a:pt x="3283058" y="3105"/>
                  </a:cubicBezTo>
                  <a:lnTo>
                    <a:pt x="3283058" y="2435295"/>
                  </a:lnTo>
                  <a:cubicBezTo>
                    <a:pt x="3283058" y="2437010"/>
                    <a:pt x="3281668" y="2438400"/>
                    <a:pt x="3279953" y="2438400"/>
                  </a:cubicBezTo>
                  <a:lnTo>
                    <a:pt x="3105" y="2438400"/>
                  </a:lnTo>
                  <a:cubicBezTo>
                    <a:pt x="2282" y="2438400"/>
                    <a:pt x="1492" y="2438073"/>
                    <a:pt x="910" y="2437491"/>
                  </a:cubicBezTo>
                  <a:cubicBezTo>
                    <a:pt x="327" y="2436908"/>
                    <a:pt x="0" y="2436118"/>
                    <a:pt x="0" y="2435295"/>
                  </a:cubicBezTo>
                  <a:lnTo>
                    <a:pt x="0" y="3105"/>
                  </a:lnTo>
                  <a:cubicBezTo>
                    <a:pt x="0" y="2282"/>
                    <a:pt x="327" y="1492"/>
                    <a:pt x="910" y="910"/>
                  </a:cubicBezTo>
                  <a:cubicBezTo>
                    <a:pt x="1492" y="327"/>
                    <a:pt x="2282" y="0"/>
                    <a:pt x="3105" y="0"/>
                  </a:cubicBezTo>
                  <a:close/>
                </a:path>
              </a:pathLst>
            </a:custGeom>
            <a:solidFill>
              <a:srgbClr val="F0F1F3"/>
            </a:solidFill>
          </p:spPr>
        </p:sp>
        <p:sp>
          <p:nvSpPr>
            <p:cNvPr name="TextBox 7" id="7"/>
            <p:cNvSpPr txBox="true"/>
            <p:nvPr/>
          </p:nvSpPr>
          <p:spPr>
            <a:xfrm>
              <a:off x="0" y="-38100"/>
              <a:ext cx="3283058" cy="2476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708069" y="2714723"/>
            <a:ext cx="8110612" cy="5941023"/>
          </a:xfrm>
          <a:custGeom>
            <a:avLst/>
            <a:gdLst/>
            <a:ahLst/>
            <a:cxnLst/>
            <a:rect r="r" b="b" t="t" l="l"/>
            <a:pathLst>
              <a:path h="5941023" w="8110612">
                <a:moveTo>
                  <a:pt x="0" y="0"/>
                </a:moveTo>
                <a:lnTo>
                  <a:pt x="8110612" y="0"/>
                </a:lnTo>
                <a:lnTo>
                  <a:pt x="8110612" y="5941024"/>
                </a:lnTo>
                <a:lnTo>
                  <a:pt x="0" y="5941024"/>
                </a:lnTo>
                <a:lnTo>
                  <a:pt x="0" y="0"/>
                </a:lnTo>
                <a:close/>
              </a:path>
            </a:pathLst>
          </a:custGeom>
          <a:blipFill>
            <a:blip r:embed="rId2"/>
            <a:stretch>
              <a:fillRect l="0" t="0" r="0" b="0"/>
            </a:stretch>
          </a:blipFill>
        </p:spPr>
      </p:sp>
      <p:sp>
        <p:nvSpPr>
          <p:cNvPr name="TextBox 9" id="9"/>
          <p:cNvSpPr txBox="true"/>
          <p:nvPr/>
        </p:nvSpPr>
        <p:spPr>
          <a:xfrm rot="0">
            <a:off x="6758636" y="885825"/>
            <a:ext cx="7060045" cy="1392243"/>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Attentes DEV </a:t>
            </a:r>
          </a:p>
        </p:txBody>
      </p:sp>
      <p:sp>
        <p:nvSpPr>
          <p:cNvPr name="TextBox 10" id="10"/>
          <p:cNvSpPr txBox="true"/>
          <p:nvPr/>
        </p:nvSpPr>
        <p:spPr>
          <a:xfrm rot="0">
            <a:off x="7998073" y="9220200"/>
            <a:ext cx="4581172" cy="4343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Helvetica World Bold"/>
                <a:ea typeface="Helvetica World Bold"/>
                <a:cs typeface="Helvetica World Bold"/>
                <a:sym typeface="Helvetica World Bold"/>
              </a:rPr>
              <a:t>Principe du DeepLink</a:t>
            </a:r>
          </a:p>
        </p:txBody>
      </p:sp>
      <p:sp>
        <p:nvSpPr>
          <p:cNvPr name="TextBox 11" id="11"/>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792477" cy="9791477"/>
            <a:chOff x="0" y="0"/>
            <a:chExt cx="4686084" cy="2578825"/>
          </a:xfrm>
        </p:grpSpPr>
        <p:sp>
          <p:nvSpPr>
            <p:cNvPr name="Freeform 3" id="3"/>
            <p:cNvSpPr/>
            <p:nvPr/>
          </p:nvSpPr>
          <p:spPr>
            <a:xfrm flipH="false" flipV="false" rot="0">
              <a:off x="0" y="0"/>
              <a:ext cx="4686085" cy="2578825"/>
            </a:xfrm>
            <a:custGeom>
              <a:avLst/>
              <a:gdLst/>
              <a:ahLst/>
              <a:cxnLst/>
              <a:rect r="r" b="b" t="t" l="l"/>
              <a:pathLst>
                <a:path h="2578825" w="4686085">
                  <a:moveTo>
                    <a:pt x="0" y="0"/>
                  </a:moveTo>
                  <a:lnTo>
                    <a:pt x="4686085" y="0"/>
                  </a:lnTo>
                  <a:lnTo>
                    <a:pt x="4686085" y="2578825"/>
                  </a:lnTo>
                  <a:lnTo>
                    <a:pt x="0" y="2578825"/>
                  </a:lnTo>
                  <a:close/>
                </a:path>
              </a:pathLst>
            </a:custGeom>
            <a:solidFill>
              <a:srgbClr val="EAEEEC"/>
            </a:solidFill>
          </p:spPr>
        </p:sp>
        <p:sp>
          <p:nvSpPr>
            <p:cNvPr name="TextBox 4" id="4"/>
            <p:cNvSpPr txBox="true"/>
            <p:nvPr/>
          </p:nvSpPr>
          <p:spPr>
            <a:xfrm>
              <a:off x="0" y="-38100"/>
              <a:ext cx="4686084" cy="2616925"/>
            </a:xfrm>
            <a:prstGeom prst="rect">
              <a:avLst/>
            </a:prstGeom>
          </p:spPr>
          <p:txBody>
            <a:bodyPr anchor="ctr" rtlCol="false" tIns="50800" lIns="50800" bIns="50800" rIns="50800"/>
            <a:lstStyle/>
            <a:p>
              <a:pPr algn="ctr">
                <a:lnSpc>
                  <a:spcPts val="2660"/>
                </a:lnSpc>
              </a:pPr>
            </a:p>
          </p:txBody>
        </p:sp>
      </p:grpSp>
      <p:sp>
        <p:nvSpPr>
          <p:cNvPr name="Freeform 5" id="5"/>
          <p:cNvSpPr/>
          <p:nvPr/>
        </p:nvSpPr>
        <p:spPr>
          <a:xfrm flipH="false" flipV="false" rot="0">
            <a:off x="6614626" y="4191996"/>
            <a:ext cx="8731907" cy="1407486"/>
          </a:xfrm>
          <a:custGeom>
            <a:avLst/>
            <a:gdLst/>
            <a:ahLst/>
            <a:cxnLst/>
            <a:rect r="r" b="b" t="t" l="l"/>
            <a:pathLst>
              <a:path h="1407486" w="8731907">
                <a:moveTo>
                  <a:pt x="0" y="0"/>
                </a:moveTo>
                <a:lnTo>
                  <a:pt x="8731907" y="0"/>
                </a:lnTo>
                <a:lnTo>
                  <a:pt x="8731907" y="1407485"/>
                </a:lnTo>
                <a:lnTo>
                  <a:pt x="0" y="1407485"/>
                </a:lnTo>
                <a:lnTo>
                  <a:pt x="0" y="0"/>
                </a:lnTo>
                <a:close/>
              </a:path>
            </a:pathLst>
          </a:custGeom>
          <a:blipFill>
            <a:blip r:embed="rId2"/>
            <a:stretch>
              <a:fillRect l="0" t="-135564" r="0" b="-177770"/>
            </a:stretch>
          </a:blipFill>
        </p:spPr>
      </p:sp>
      <p:sp>
        <p:nvSpPr>
          <p:cNvPr name="Freeform 6" id="6"/>
          <p:cNvSpPr/>
          <p:nvPr/>
        </p:nvSpPr>
        <p:spPr>
          <a:xfrm flipH="false" flipV="false" rot="0">
            <a:off x="0" y="4265389"/>
            <a:ext cx="5970671" cy="5970671"/>
          </a:xfrm>
          <a:custGeom>
            <a:avLst/>
            <a:gdLst/>
            <a:ahLst/>
            <a:cxnLst/>
            <a:rect r="r" b="b" t="t" l="l"/>
            <a:pathLst>
              <a:path h="5970671" w="5970671">
                <a:moveTo>
                  <a:pt x="0" y="0"/>
                </a:moveTo>
                <a:lnTo>
                  <a:pt x="5970671" y="0"/>
                </a:lnTo>
                <a:lnTo>
                  <a:pt x="5970671" y="5970671"/>
                </a:lnTo>
                <a:lnTo>
                  <a:pt x="0" y="5970671"/>
                </a:lnTo>
                <a:lnTo>
                  <a:pt x="0" y="0"/>
                </a:lnTo>
                <a:close/>
              </a:path>
            </a:pathLst>
          </a:custGeom>
          <a:blipFill>
            <a:blip r:embed="rId3"/>
            <a:stretch>
              <a:fillRect l="0" t="0" r="0" b="0"/>
            </a:stretch>
          </a:blipFill>
        </p:spPr>
      </p:sp>
      <p:sp>
        <p:nvSpPr>
          <p:cNvPr name="Freeform 7" id="7"/>
          <p:cNvSpPr/>
          <p:nvPr/>
        </p:nvSpPr>
        <p:spPr>
          <a:xfrm flipH="false" flipV="false" rot="0">
            <a:off x="14997610" y="0"/>
            <a:ext cx="3290390" cy="3290390"/>
          </a:xfrm>
          <a:custGeom>
            <a:avLst/>
            <a:gdLst/>
            <a:ahLst/>
            <a:cxnLst/>
            <a:rect r="r" b="b" t="t" l="l"/>
            <a:pathLst>
              <a:path h="3290390" w="3290390">
                <a:moveTo>
                  <a:pt x="0" y="0"/>
                </a:moveTo>
                <a:lnTo>
                  <a:pt x="3290390" y="0"/>
                </a:lnTo>
                <a:lnTo>
                  <a:pt x="3290390" y="3290390"/>
                </a:lnTo>
                <a:lnTo>
                  <a:pt x="0" y="3290390"/>
                </a:lnTo>
                <a:lnTo>
                  <a:pt x="0" y="0"/>
                </a:lnTo>
                <a:close/>
              </a:path>
            </a:pathLst>
          </a:custGeom>
          <a:blipFill>
            <a:blip r:embed="rId4"/>
            <a:stretch>
              <a:fillRect l="0" t="0" r="0" b="0"/>
            </a:stretch>
          </a:blipFill>
        </p:spPr>
      </p:sp>
      <p:sp>
        <p:nvSpPr>
          <p:cNvPr name="Freeform 8" id="8"/>
          <p:cNvSpPr/>
          <p:nvPr/>
        </p:nvSpPr>
        <p:spPr>
          <a:xfrm flipH="false" flipV="false" rot="0">
            <a:off x="11430346" y="0"/>
            <a:ext cx="3290390" cy="3290390"/>
          </a:xfrm>
          <a:custGeom>
            <a:avLst/>
            <a:gdLst/>
            <a:ahLst/>
            <a:cxnLst/>
            <a:rect r="r" b="b" t="t" l="l"/>
            <a:pathLst>
              <a:path h="3290390" w="3290390">
                <a:moveTo>
                  <a:pt x="0" y="0"/>
                </a:moveTo>
                <a:lnTo>
                  <a:pt x="3290390" y="0"/>
                </a:lnTo>
                <a:lnTo>
                  <a:pt x="3290390" y="3290390"/>
                </a:lnTo>
                <a:lnTo>
                  <a:pt x="0" y="3290390"/>
                </a:lnTo>
                <a:lnTo>
                  <a:pt x="0" y="0"/>
                </a:lnTo>
                <a:close/>
              </a:path>
            </a:pathLst>
          </a:custGeom>
          <a:blipFill>
            <a:blip r:embed="rId5"/>
            <a:stretch>
              <a:fillRect l="0" t="0" r="0" b="0"/>
            </a:stretch>
          </a:blipFill>
        </p:spPr>
      </p:sp>
      <p:sp>
        <p:nvSpPr>
          <p:cNvPr name="Freeform 9" id="9"/>
          <p:cNvSpPr/>
          <p:nvPr/>
        </p:nvSpPr>
        <p:spPr>
          <a:xfrm flipH="false" flipV="false" rot="0">
            <a:off x="6899365" y="6993850"/>
            <a:ext cx="3290300" cy="2741916"/>
          </a:xfrm>
          <a:custGeom>
            <a:avLst/>
            <a:gdLst/>
            <a:ahLst/>
            <a:cxnLst/>
            <a:rect r="r" b="b" t="t" l="l"/>
            <a:pathLst>
              <a:path h="2741916" w="3290300">
                <a:moveTo>
                  <a:pt x="0" y="0"/>
                </a:moveTo>
                <a:lnTo>
                  <a:pt x="3290300" y="0"/>
                </a:lnTo>
                <a:lnTo>
                  <a:pt x="3290300" y="2741917"/>
                </a:lnTo>
                <a:lnTo>
                  <a:pt x="0" y="2741917"/>
                </a:lnTo>
                <a:lnTo>
                  <a:pt x="0" y="0"/>
                </a:lnTo>
                <a:close/>
              </a:path>
            </a:pathLst>
          </a:custGeom>
          <a:blipFill>
            <a:blip r:embed="rId6"/>
            <a:stretch>
              <a:fillRect l="0" t="0" r="0" b="0"/>
            </a:stretch>
          </a:blipFill>
        </p:spPr>
      </p:sp>
      <p:sp>
        <p:nvSpPr>
          <p:cNvPr name="Freeform 10" id="10"/>
          <p:cNvSpPr/>
          <p:nvPr/>
        </p:nvSpPr>
        <p:spPr>
          <a:xfrm flipH="false" flipV="false" rot="0">
            <a:off x="10558402" y="6993850"/>
            <a:ext cx="3290300" cy="3290300"/>
          </a:xfrm>
          <a:custGeom>
            <a:avLst/>
            <a:gdLst/>
            <a:ahLst/>
            <a:cxnLst/>
            <a:rect r="r" b="b" t="t" l="l"/>
            <a:pathLst>
              <a:path h="3290300" w="3290300">
                <a:moveTo>
                  <a:pt x="0" y="0"/>
                </a:moveTo>
                <a:lnTo>
                  <a:pt x="3290299" y="0"/>
                </a:lnTo>
                <a:lnTo>
                  <a:pt x="3290299" y="3290300"/>
                </a:lnTo>
                <a:lnTo>
                  <a:pt x="0" y="3290300"/>
                </a:lnTo>
                <a:lnTo>
                  <a:pt x="0" y="0"/>
                </a:lnTo>
                <a:close/>
              </a:path>
            </a:pathLst>
          </a:custGeom>
          <a:blipFill>
            <a:blip r:embed="rId7"/>
            <a:stretch>
              <a:fillRect l="0" t="0" r="0" b="0"/>
            </a:stretch>
          </a:blipFill>
        </p:spPr>
      </p:sp>
      <p:grpSp>
        <p:nvGrpSpPr>
          <p:cNvPr name="Group 11" id="11"/>
          <p:cNvGrpSpPr/>
          <p:nvPr/>
        </p:nvGrpSpPr>
        <p:grpSpPr>
          <a:xfrm rot="0">
            <a:off x="17792477" y="9735767"/>
            <a:ext cx="495432" cy="551233"/>
            <a:chOff x="0" y="0"/>
            <a:chExt cx="130484" cy="145181"/>
          </a:xfrm>
        </p:grpSpPr>
        <p:sp>
          <p:nvSpPr>
            <p:cNvPr name="Freeform 12" id="12"/>
            <p:cNvSpPr/>
            <p:nvPr/>
          </p:nvSpPr>
          <p:spPr>
            <a:xfrm flipH="false" flipV="false" rot="0">
              <a:off x="0" y="0"/>
              <a:ext cx="130484" cy="145181"/>
            </a:xfrm>
            <a:custGeom>
              <a:avLst/>
              <a:gdLst/>
              <a:ahLst/>
              <a:cxnLst/>
              <a:rect r="r" b="b" t="t" l="l"/>
              <a:pathLst>
                <a:path h="145181" w="130484">
                  <a:moveTo>
                    <a:pt x="0" y="0"/>
                  </a:moveTo>
                  <a:lnTo>
                    <a:pt x="130484" y="0"/>
                  </a:lnTo>
                  <a:lnTo>
                    <a:pt x="130484" y="145181"/>
                  </a:lnTo>
                  <a:lnTo>
                    <a:pt x="0" y="145181"/>
                  </a:lnTo>
                  <a:close/>
                </a:path>
              </a:pathLst>
            </a:custGeom>
            <a:solidFill>
              <a:srgbClr val="FFFFFF"/>
            </a:solidFill>
          </p:spPr>
        </p:sp>
        <p:sp>
          <p:nvSpPr>
            <p:cNvPr name="TextBox 13" id="13"/>
            <p:cNvSpPr txBox="true"/>
            <p:nvPr/>
          </p:nvSpPr>
          <p:spPr>
            <a:xfrm>
              <a:off x="0" y="-38100"/>
              <a:ext cx="130484" cy="183281"/>
            </a:xfrm>
            <a:prstGeom prst="rect">
              <a:avLst/>
            </a:prstGeom>
          </p:spPr>
          <p:txBody>
            <a:bodyPr anchor="ctr" rtlCol="false" tIns="50800" lIns="50800" bIns="50800" rIns="50800"/>
            <a:lstStyle/>
            <a:p>
              <a:pPr algn="ctr">
                <a:lnSpc>
                  <a:spcPts val="2660"/>
                </a:lnSpc>
              </a:pPr>
            </a:p>
          </p:txBody>
        </p:sp>
      </p:grpSp>
      <p:sp>
        <p:nvSpPr>
          <p:cNvPr name="TextBox 14" id="14"/>
          <p:cNvSpPr txBox="true"/>
          <p:nvPr/>
        </p:nvSpPr>
        <p:spPr>
          <a:xfrm rot="0">
            <a:off x="17792477" y="972480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31</a:t>
            </a:r>
          </a:p>
        </p:txBody>
      </p:sp>
      <p:sp>
        <p:nvSpPr>
          <p:cNvPr name="TextBox 15" id="15"/>
          <p:cNvSpPr txBox="true"/>
          <p:nvPr/>
        </p:nvSpPr>
        <p:spPr>
          <a:xfrm rot="0">
            <a:off x="6899365" y="4012002"/>
            <a:ext cx="8184486" cy="1391396"/>
          </a:xfrm>
          <a:prstGeom prst="rect">
            <a:avLst/>
          </a:prstGeom>
        </p:spPr>
        <p:txBody>
          <a:bodyPr anchor="t" rtlCol="false" tIns="0" lIns="0" bIns="0" rIns="0">
            <a:spAutoFit/>
          </a:bodyPr>
          <a:lstStyle/>
          <a:p>
            <a:pPr algn="l">
              <a:lnSpc>
                <a:spcPts val="10517"/>
              </a:lnSpc>
            </a:pPr>
            <a:r>
              <a:rPr lang="en-US" sz="7512" spc="-247" b="true">
                <a:solidFill>
                  <a:srgbClr val="FFFFFF"/>
                </a:solidFill>
                <a:latin typeface="Helvetica World Bold"/>
                <a:ea typeface="Helvetica World Bold"/>
                <a:cs typeface="Helvetica World Bold"/>
                <a:sym typeface="Helvetica World Bold"/>
              </a:rPr>
              <a:t>Upgrade Physique</a:t>
            </a:r>
          </a:p>
        </p:txBody>
      </p:sp>
      <p:sp>
        <p:nvSpPr>
          <p:cNvPr name="TextBox 16" id="16"/>
          <p:cNvSpPr txBox="true"/>
          <p:nvPr/>
        </p:nvSpPr>
        <p:spPr>
          <a:xfrm rot="0">
            <a:off x="2759621" y="4198714"/>
            <a:ext cx="3211050" cy="580423"/>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Micro controller</a:t>
            </a:r>
          </a:p>
        </p:txBody>
      </p:sp>
      <p:sp>
        <p:nvSpPr>
          <p:cNvPr name="TextBox 17" id="17"/>
          <p:cNvSpPr txBox="true"/>
          <p:nvPr/>
        </p:nvSpPr>
        <p:spPr>
          <a:xfrm rot="0">
            <a:off x="6692639" y="6927175"/>
            <a:ext cx="2203600" cy="580423"/>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Horloge</a:t>
            </a:r>
          </a:p>
        </p:txBody>
      </p:sp>
      <p:sp>
        <p:nvSpPr>
          <p:cNvPr name="TextBox 18" id="18"/>
          <p:cNvSpPr txBox="true"/>
          <p:nvPr/>
        </p:nvSpPr>
        <p:spPr>
          <a:xfrm rot="0">
            <a:off x="11945704" y="6927175"/>
            <a:ext cx="2339015" cy="580423"/>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Ecran</a:t>
            </a:r>
          </a:p>
        </p:txBody>
      </p:sp>
      <p:sp>
        <p:nvSpPr>
          <p:cNvPr name="TextBox 19" id="19"/>
          <p:cNvSpPr txBox="true"/>
          <p:nvPr/>
        </p:nvSpPr>
        <p:spPr>
          <a:xfrm rot="0">
            <a:off x="11509686" y="2709967"/>
            <a:ext cx="3211050" cy="580423"/>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Boitier</a:t>
            </a:r>
          </a:p>
        </p:txBody>
      </p:sp>
      <p:sp>
        <p:nvSpPr>
          <p:cNvPr name="TextBox 20" id="20"/>
          <p:cNvSpPr txBox="true"/>
          <p:nvPr/>
        </p:nvSpPr>
        <p:spPr>
          <a:xfrm rot="0">
            <a:off x="16274117" y="2709967"/>
            <a:ext cx="2013883" cy="580423"/>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ea typeface="Open Sans"/>
                <a:cs typeface="Open Sans"/>
                <a:sym typeface="Open Sans"/>
              </a:rPr>
              <a:t>LED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08290" y="514350"/>
            <a:ext cx="12465360" cy="9258300"/>
            <a:chOff x="0" y="0"/>
            <a:chExt cx="3283058" cy="2438400"/>
          </a:xfrm>
        </p:grpSpPr>
        <p:sp>
          <p:nvSpPr>
            <p:cNvPr name="Freeform 3" id="3"/>
            <p:cNvSpPr/>
            <p:nvPr/>
          </p:nvSpPr>
          <p:spPr>
            <a:xfrm flipH="false" flipV="false" rot="0">
              <a:off x="0" y="0"/>
              <a:ext cx="3283058" cy="2438400"/>
            </a:xfrm>
            <a:custGeom>
              <a:avLst/>
              <a:gdLst/>
              <a:ahLst/>
              <a:cxnLst/>
              <a:rect r="r" b="b" t="t" l="l"/>
              <a:pathLst>
                <a:path h="2438400" w="3283058">
                  <a:moveTo>
                    <a:pt x="3105" y="0"/>
                  </a:moveTo>
                  <a:lnTo>
                    <a:pt x="3279953" y="0"/>
                  </a:lnTo>
                  <a:cubicBezTo>
                    <a:pt x="3280776" y="0"/>
                    <a:pt x="3281566" y="327"/>
                    <a:pt x="3282148" y="910"/>
                  </a:cubicBezTo>
                  <a:cubicBezTo>
                    <a:pt x="3282731" y="1492"/>
                    <a:pt x="3283058" y="2282"/>
                    <a:pt x="3283058" y="3105"/>
                  </a:cubicBezTo>
                  <a:lnTo>
                    <a:pt x="3283058" y="2435295"/>
                  </a:lnTo>
                  <a:cubicBezTo>
                    <a:pt x="3283058" y="2437010"/>
                    <a:pt x="3281668" y="2438400"/>
                    <a:pt x="3279953" y="2438400"/>
                  </a:cubicBezTo>
                  <a:lnTo>
                    <a:pt x="3105" y="2438400"/>
                  </a:lnTo>
                  <a:cubicBezTo>
                    <a:pt x="2282" y="2438400"/>
                    <a:pt x="1492" y="2438073"/>
                    <a:pt x="910" y="2437491"/>
                  </a:cubicBezTo>
                  <a:cubicBezTo>
                    <a:pt x="327" y="2436908"/>
                    <a:pt x="0" y="2436118"/>
                    <a:pt x="0" y="2435295"/>
                  </a:cubicBezTo>
                  <a:lnTo>
                    <a:pt x="0" y="3105"/>
                  </a:lnTo>
                  <a:cubicBezTo>
                    <a:pt x="0" y="2282"/>
                    <a:pt x="327" y="1492"/>
                    <a:pt x="910" y="910"/>
                  </a:cubicBezTo>
                  <a:cubicBezTo>
                    <a:pt x="1492" y="327"/>
                    <a:pt x="2282" y="0"/>
                    <a:pt x="3105" y="0"/>
                  </a:cubicBezTo>
                  <a:close/>
                </a:path>
              </a:pathLst>
            </a:custGeom>
            <a:solidFill>
              <a:srgbClr val="F0F1F3"/>
            </a:solidFill>
          </p:spPr>
        </p:sp>
        <p:sp>
          <p:nvSpPr>
            <p:cNvPr name="TextBox 4" id="4"/>
            <p:cNvSpPr txBox="true"/>
            <p:nvPr/>
          </p:nvSpPr>
          <p:spPr>
            <a:xfrm>
              <a:off x="0" y="-38100"/>
              <a:ext cx="3283058"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4350" y="4315754"/>
            <a:ext cx="3196874" cy="3199973"/>
            <a:chOff x="0" y="0"/>
            <a:chExt cx="791145" cy="791912"/>
          </a:xfrm>
        </p:grpSpPr>
        <p:sp>
          <p:nvSpPr>
            <p:cNvPr name="Freeform 6" id="6"/>
            <p:cNvSpPr/>
            <p:nvPr/>
          </p:nvSpPr>
          <p:spPr>
            <a:xfrm flipH="false" flipV="false" rot="0">
              <a:off x="0" y="0"/>
              <a:ext cx="791145" cy="791912"/>
            </a:xfrm>
            <a:custGeom>
              <a:avLst/>
              <a:gdLst/>
              <a:ahLst/>
              <a:cxnLst/>
              <a:rect r="r" b="b" t="t" l="l"/>
              <a:pathLst>
                <a:path h="791912" w="791145">
                  <a:moveTo>
                    <a:pt x="12109" y="0"/>
                  </a:moveTo>
                  <a:lnTo>
                    <a:pt x="779037" y="0"/>
                  </a:lnTo>
                  <a:cubicBezTo>
                    <a:pt x="785724" y="0"/>
                    <a:pt x="791145" y="5421"/>
                    <a:pt x="791145" y="12109"/>
                  </a:cubicBezTo>
                  <a:lnTo>
                    <a:pt x="791145" y="779804"/>
                  </a:lnTo>
                  <a:cubicBezTo>
                    <a:pt x="791145" y="783015"/>
                    <a:pt x="789870" y="786095"/>
                    <a:pt x="787599" y="788366"/>
                  </a:cubicBezTo>
                  <a:cubicBezTo>
                    <a:pt x="785328" y="790637"/>
                    <a:pt x="782248" y="791912"/>
                    <a:pt x="779037" y="791912"/>
                  </a:cubicBezTo>
                  <a:lnTo>
                    <a:pt x="12109" y="791912"/>
                  </a:lnTo>
                  <a:cubicBezTo>
                    <a:pt x="5421" y="791912"/>
                    <a:pt x="0" y="786491"/>
                    <a:pt x="0" y="779804"/>
                  </a:cubicBezTo>
                  <a:lnTo>
                    <a:pt x="0" y="12109"/>
                  </a:lnTo>
                  <a:cubicBezTo>
                    <a:pt x="0" y="5421"/>
                    <a:pt x="5421" y="0"/>
                    <a:pt x="12109" y="0"/>
                  </a:cubicBezTo>
                  <a:close/>
                </a:path>
              </a:pathLst>
            </a:custGeom>
            <a:solidFill>
              <a:srgbClr val="758D7C"/>
            </a:solidFill>
          </p:spPr>
        </p:sp>
        <p:sp>
          <p:nvSpPr>
            <p:cNvPr name="TextBox 7" id="7"/>
            <p:cNvSpPr txBox="true"/>
            <p:nvPr/>
          </p:nvSpPr>
          <p:spPr>
            <a:xfrm>
              <a:off x="0" y="-38100"/>
              <a:ext cx="791145" cy="83001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4892399"/>
            <a:ext cx="6577244" cy="4365901"/>
            <a:chOff x="0" y="0"/>
            <a:chExt cx="1018987" cy="676392"/>
          </a:xfrm>
        </p:grpSpPr>
        <p:sp>
          <p:nvSpPr>
            <p:cNvPr name="Freeform 9" id="9"/>
            <p:cNvSpPr/>
            <p:nvPr/>
          </p:nvSpPr>
          <p:spPr>
            <a:xfrm flipH="false" flipV="false" rot="0">
              <a:off x="0" y="0"/>
              <a:ext cx="1018987" cy="676392"/>
            </a:xfrm>
            <a:custGeom>
              <a:avLst/>
              <a:gdLst/>
              <a:ahLst/>
              <a:cxnLst/>
              <a:rect r="r" b="b" t="t" l="l"/>
              <a:pathLst>
                <a:path h="676392" w="1018987">
                  <a:moveTo>
                    <a:pt x="0" y="0"/>
                  </a:moveTo>
                  <a:lnTo>
                    <a:pt x="1018987" y="0"/>
                  </a:lnTo>
                  <a:lnTo>
                    <a:pt x="1018987" y="676392"/>
                  </a:lnTo>
                  <a:lnTo>
                    <a:pt x="0" y="676392"/>
                  </a:lnTo>
                  <a:close/>
                </a:path>
              </a:pathLst>
            </a:custGeom>
            <a:blipFill>
              <a:blip r:embed="rId2"/>
              <a:stretch>
                <a:fillRect l="0" t="-185" r="0" b="-185"/>
              </a:stretch>
            </a:blipFill>
          </p:spPr>
        </p:sp>
      </p:grpSp>
      <p:grpSp>
        <p:nvGrpSpPr>
          <p:cNvPr name="Group 10" id="10"/>
          <p:cNvGrpSpPr/>
          <p:nvPr/>
        </p:nvGrpSpPr>
        <p:grpSpPr>
          <a:xfrm rot="0">
            <a:off x="17773650" y="-42358"/>
            <a:ext cx="556708" cy="5567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8650871" y="5877641"/>
            <a:ext cx="7539292" cy="1891505"/>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VISIBILITE</a:t>
            </a:r>
          </a:p>
          <a:p>
            <a:pPr algn="l" marL="431807" indent="-215904" lvl="1">
              <a:lnSpc>
                <a:spcPts val="2800"/>
              </a:lnSpc>
              <a:buFont typeface="Arial"/>
              <a:buChar char="•"/>
            </a:pPr>
            <a:r>
              <a:rPr lang="en-US" b="true" sz="2000">
                <a:solidFill>
                  <a:srgbClr val="000000"/>
                </a:solidFill>
                <a:latin typeface="Helvetica World Bold"/>
                <a:ea typeface="Helvetica World Bold"/>
                <a:cs typeface="Helvetica World Bold"/>
                <a:sym typeface="Helvetica World Bold"/>
              </a:rPr>
              <a:t>Le capteur est à la vue de tous et tout le monde utilisant le système peut voir la liste des présents.</a:t>
            </a:r>
          </a:p>
          <a:p>
            <a:pPr algn="l" marL="431807" indent="-215904" lvl="1">
              <a:lnSpc>
                <a:spcPts val="2800"/>
              </a:lnSpc>
              <a:buFont typeface="Arial"/>
              <a:buChar char="•"/>
            </a:pPr>
            <a:r>
              <a:rPr lang="en-US" b="true" sz="2000">
                <a:solidFill>
                  <a:srgbClr val="000000"/>
                </a:solidFill>
                <a:latin typeface="Helvetica World Bold"/>
                <a:ea typeface="Helvetica World Bold"/>
                <a:cs typeface="Helvetica World Bold"/>
                <a:sym typeface="Helvetica World Bold"/>
              </a:rPr>
              <a:t>Des notifications sont envoyées aux utilisateurs sous certaines circonstances</a:t>
            </a:r>
          </a:p>
        </p:txBody>
      </p:sp>
      <p:sp>
        <p:nvSpPr>
          <p:cNvPr name="TextBox 14" id="14"/>
          <p:cNvSpPr txBox="true"/>
          <p:nvPr/>
        </p:nvSpPr>
        <p:spPr>
          <a:xfrm rot="0">
            <a:off x="8650871" y="2994426"/>
            <a:ext cx="7539292" cy="2652871"/>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SECURITE </a:t>
            </a:r>
          </a:p>
          <a:p>
            <a:pPr algn="l" marL="431807" indent="-215904" lvl="1">
              <a:lnSpc>
                <a:spcPts val="2800"/>
              </a:lnSpc>
              <a:buFont typeface="Arial"/>
              <a:buChar char="•"/>
            </a:pPr>
            <a:r>
              <a:rPr lang="en-US" b="true" sz="2000">
                <a:solidFill>
                  <a:srgbClr val="000000"/>
                </a:solidFill>
                <a:latin typeface="Helvetica World Bold"/>
                <a:ea typeface="Helvetica World Bold"/>
                <a:cs typeface="Helvetica World Bold"/>
                <a:sym typeface="Helvetica World Bold"/>
              </a:rPr>
              <a:t>Les données reste seulement dans le système</a:t>
            </a:r>
          </a:p>
          <a:p>
            <a:pPr algn="l" marL="431807" indent="-215904" lvl="1">
              <a:lnSpc>
                <a:spcPts val="2800"/>
              </a:lnSpc>
              <a:buFont typeface="Arial"/>
              <a:buChar char="•"/>
            </a:pPr>
            <a:r>
              <a:rPr lang="en-US" b="true" sz="2000">
                <a:solidFill>
                  <a:srgbClr val="000000"/>
                </a:solidFill>
                <a:latin typeface="Helvetica World Bold"/>
                <a:ea typeface="Helvetica World Bold"/>
                <a:cs typeface="Helvetica World Bold"/>
                <a:sym typeface="Helvetica World Bold"/>
              </a:rPr>
              <a:t>Le système est relativement direct se qui permet une maintenance plus simple</a:t>
            </a:r>
          </a:p>
          <a:p>
            <a:pPr algn="l">
              <a:lnSpc>
                <a:spcPts val="2800"/>
              </a:lnSpc>
            </a:pPr>
          </a:p>
          <a:p>
            <a:pPr algn="l">
              <a:lnSpc>
                <a:spcPts val="2800"/>
              </a:lnSpc>
            </a:pPr>
          </a:p>
          <a:p>
            <a:pPr algn="l">
              <a:lnSpc>
                <a:spcPts val="1679"/>
              </a:lnSpc>
            </a:pPr>
            <a:r>
              <a:rPr lang="en-US" sz="1199">
                <a:solidFill>
                  <a:srgbClr val="000000"/>
                </a:solidFill>
                <a:latin typeface="Arimo"/>
                <a:ea typeface="Arimo"/>
                <a:cs typeface="Arimo"/>
                <a:sym typeface="Arimo"/>
              </a:rPr>
              <a:t>L</a:t>
            </a:r>
          </a:p>
          <a:p>
            <a:pPr algn="l">
              <a:lnSpc>
                <a:spcPts val="1679"/>
              </a:lnSpc>
            </a:pPr>
          </a:p>
        </p:txBody>
      </p:sp>
      <p:sp>
        <p:nvSpPr>
          <p:cNvPr name="TextBox 15" id="15"/>
          <p:cNvSpPr txBox="true"/>
          <p:nvPr/>
        </p:nvSpPr>
        <p:spPr>
          <a:xfrm rot="0">
            <a:off x="6051305" y="885825"/>
            <a:ext cx="7060045" cy="1392243"/>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Limites</a:t>
            </a:r>
          </a:p>
        </p:txBody>
      </p:sp>
      <p:sp>
        <p:nvSpPr>
          <p:cNvPr name="TextBox 16" id="16"/>
          <p:cNvSpPr txBox="true"/>
          <p:nvPr/>
        </p:nvSpPr>
        <p:spPr>
          <a:xfrm rot="0">
            <a:off x="6051305" y="2237197"/>
            <a:ext cx="7153843" cy="396172"/>
          </a:xfrm>
          <a:prstGeom prst="rect">
            <a:avLst/>
          </a:prstGeom>
        </p:spPr>
        <p:txBody>
          <a:bodyPr anchor="t" rtlCol="false" tIns="0" lIns="0" bIns="0" rIns="0">
            <a:spAutoFit/>
          </a:bodyPr>
          <a:lstStyle/>
          <a:p>
            <a:pPr algn="just">
              <a:lnSpc>
                <a:spcPts val="3360"/>
              </a:lnSpc>
            </a:pPr>
            <a:r>
              <a:rPr lang="en-US" sz="2400">
                <a:solidFill>
                  <a:srgbClr val="000000"/>
                </a:solidFill>
                <a:latin typeface="Helvetica World"/>
                <a:ea typeface="Helvetica World"/>
                <a:cs typeface="Helvetica World"/>
                <a:sym typeface="Helvetica World"/>
              </a:rPr>
              <a:t>AVANTAGES VS INCONVÉNIENT</a:t>
            </a:r>
          </a:p>
        </p:txBody>
      </p:sp>
      <p:sp>
        <p:nvSpPr>
          <p:cNvPr name="TextBox 17" id="17"/>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8" id="18"/>
          <p:cNvSpPr txBox="true"/>
          <p:nvPr/>
        </p:nvSpPr>
        <p:spPr>
          <a:xfrm rot="0">
            <a:off x="514350" y="1892332"/>
            <a:ext cx="3540121" cy="1098986"/>
          </a:xfrm>
          <a:prstGeom prst="rect">
            <a:avLst/>
          </a:prstGeom>
        </p:spPr>
        <p:txBody>
          <a:bodyPr anchor="t" rtlCol="false" tIns="0" lIns="0" bIns="0" rIns="0">
            <a:spAutoFit/>
          </a:bodyPr>
          <a:lstStyle/>
          <a:p>
            <a:pPr algn="l">
              <a:lnSpc>
                <a:spcPts val="2940"/>
              </a:lnSpc>
            </a:pPr>
            <a:r>
              <a:rPr lang="en-US" sz="2100">
                <a:solidFill>
                  <a:srgbClr val="000000"/>
                </a:solidFill>
                <a:latin typeface="Helvetica World"/>
                <a:ea typeface="Helvetica World"/>
                <a:cs typeface="Helvetica World"/>
                <a:sym typeface="Helvetica World"/>
              </a:rPr>
              <a:t>Rigidité</a:t>
            </a:r>
          </a:p>
          <a:p>
            <a:pPr algn="l">
              <a:lnSpc>
                <a:spcPts val="2940"/>
              </a:lnSpc>
            </a:pPr>
            <a:r>
              <a:rPr lang="en-US" sz="2100">
                <a:solidFill>
                  <a:srgbClr val="000000"/>
                </a:solidFill>
                <a:latin typeface="Helvetica World"/>
                <a:ea typeface="Helvetica World"/>
                <a:cs typeface="Helvetica World"/>
                <a:sym typeface="Helvetica World"/>
              </a:rPr>
              <a:t>Sécurité</a:t>
            </a:r>
          </a:p>
          <a:p>
            <a:pPr algn="l">
              <a:lnSpc>
                <a:spcPts val="2940"/>
              </a:lnSpc>
            </a:pPr>
            <a:r>
              <a:rPr lang="en-US" sz="2100">
                <a:solidFill>
                  <a:srgbClr val="000000"/>
                </a:solidFill>
                <a:latin typeface="Helvetica World"/>
                <a:ea typeface="Helvetica World"/>
                <a:cs typeface="Helvetica World"/>
                <a:sym typeface="Helvetica World"/>
              </a:rPr>
              <a:t>Précision</a:t>
            </a:r>
          </a:p>
        </p:txBody>
      </p:sp>
      <p:sp>
        <p:nvSpPr>
          <p:cNvPr name="TextBox 19" id="19"/>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22918" y="-326852"/>
            <a:ext cx="3408032" cy="9713161"/>
            <a:chOff x="0" y="0"/>
            <a:chExt cx="1166176" cy="3323694"/>
          </a:xfrm>
        </p:grpSpPr>
        <p:sp>
          <p:nvSpPr>
            <p:cNvPr name="Freeform 3" id="3"/>
            <p:cNvSpPr/>
            <p:nvPr/>
          </p:nvSpPr>
          <p:spPr>
            <a:xfrm flipH="false" flipV="false" rot="0">
              <a:off x="0" y="0"/>
              <a:ext cx="1166176" cy="3323694"/>
            </a:xfrm>
            <a:custGeom>
              <a:avLst/>
              <a:gdLst/>
              <a:ahLst/>
              <a:cxnLst/>
              <a:rect r="r" b="b" t="t" l="l"/>
              <a:pathLst>
                <a:path h="3323694" w="1166176">
                  <a:moveTo>
                    <a:pt x="11358" y="0"/>
                  </a:moveTo>
                  <a:lnTo>
                    <a:pt x="1154818" y="0"/>
                  </a:lnTo>
                  <a:cubicBezTo>
                    <a:pt x="1157830" y="0"/>
                    <a:pt x="1160719" y="1197"/>
                    <a:pt x="1162849" y="3327"/>
                  </a:cubicBezTo>
                  <a:cubicBezTo>
                    <a:pt x="1164979" y="5457"/>
                    <a:pt x="1166176" y="8346"/>
                    <a:pt x="1166176" y="11358"/>
                  </a:cubicBezTo>
                  <a:lnTo>
                    <a:pt x="1166176" y="3312335"/>
                  </a:lnTo>
                  <a:cubicBezTo>
                    <a:pt x="1166176" y="3318608"/>
                    <a:pt x="1161091" y="3323694"/>
                    <a:pt x="1154818" y="3323694"/>
                  </a:cubicBezTo>
                  <a:lnTo>
                    <a:pt x="11358" y="3323694"/>
                  </a:lnTo>
                  <a:cubicBezTo>
                    <a:pt x="8346" y="3323694"/>
                    <a:pt x="5457" y="3322497"/>
                    <a:pt x="3327" y="3320367"/>
                  </a:cubicBezTo>
                  <a:cubicBezTo>
                    <a:pt x="1197" y="3318237"/>
                    <a:pt x="0" y="3315348"/>
                    <a:pt x="0" y="3312335"/>
                  </a:cubicBezTo>
                  <a:lnTo>
                    <a:pt x="0" y="11358"/>
                  </a:lnTo>
                  <a:cubicBezTo>
                    <a:pt x="0" y="8346"/>
                    <a:pt x="1197" y="5457"/>
                    <a:pt x="3327" y="3327"/>
                  </a:cubicBezTo>
                  <a:cubicBezTo>
                    <a:pt x="5457" y="1197"/>
                    <a:pt x="8346" y="0"/>
                    <a:pt x="11358" y="0"/>
                  </a:cubicBezTo>
                  <a:close/>
                </a:path>
              </a:pathLst>
            </a:custGeom>
            <a:solidFill>
              <a:srgbClr val="758D7C"/>
            </a:solidFill>
          </p:spPr>
        </p:sp>
        <p:sp>
          <p:nvSpPr>
            <p:cNvPr name="TextBox 4" id="4"/>
            <p:cNvSpPr txBox="true"/>
            <p:nvPr/>
          </p:nvSpPr>
          <p:spPr>
            <a:xfrm>
              <a:off x="0" y="-38100"/>
              <a:ext cx="1166176" cy="336179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428524" y="0"/>
            <a:ext cx="3430951" cy="10287000"/>
            <a:chOff x="0" y="0"/>
            <a:chExt cx="531544" cy="1593725"/>
          </a:xfrm>
        </p:grpSpPr>
        <p:sp>
          <p:nvSpPr>
            <p:cNvPr name="Freeform 6" id="6"/>
            <p:cNvSpPr/>
            <p:nvPr/>
          </p:nvSpPr>
          <p:spPr>
            <a:xfrm flipH="false" flipV="false" rot="0">
              <a:off x="0" y="0"/>
              <a:ext cx="531544" cy="1593725"/>
            </a:xfrm>
            <a:custGeom>
              <a:avLst/>
              <a:gdLst/>
              <a:ahLst/>
              <a:cxnLst/>
              <a:rect r="r" b="b" t="t" l="l"/>
              <a:pathLst>
                <a:path h="1593725" w="531544">
                  <a:moveTo>
                    <a:pt x="0" y="0"/>
                  </a:moveTo>
                  <a:lnTo>
                    <a:pt x="531544" y="0"/>
                  </a:lnTo>
                  <a:lnTo>
                    <a:pt x="531544" y="1593725"/>
                  </a:lnTo>
                  <a:lnTo>
                    <a:pt x="0" y="1593725"/>
                  </a:lnTo>
                  <a:close/>
                </a:path>
              </a:pathLst>
            </a:custGeom>
            <a:blipFill>
              <a:blip r:embed="rId2"/>
              <a:stretch>
                <a:fillRect l="-62436" t="0" r="-62436" b="0"/>
              </a:stretch>
            </a:blipFill>
          </p:spPr>
        </p:sp>
      </p:grpSp>
      <p:sp>
        <p:nvSpPr>
          <p:cNvPr name="TextBox 7" id="7"/>
          <p:cNvSpPr txBox="true"/>
          <p:nvPr/>
        </p:nvSpPr>
        <p:spPr>
          <a:xfrm rot="0">
            <a:off x="12552193" y="1996214"/>
            <a:ext cx="2723935" cy="360858"/>
          </a:xfrm>
          <a:prstGeom prst="rect">
            <a:avLst/>
          </a:prstGeom>
        </p:spPr>
        <p:txBody>
          <a:bodyPr anchor="t" rtlCol="false" tIns="0" lIns="0" bIns="0" rIns="0">
            <a:spAutoFit/>
          </a:bodyPr>
          <a:lstStyle/>
          <a:p>
            <a:pPr algn="l">
              <a:lnSpc>
                <a:spcPts val="2800"/>
              </a:lnSpc>
            </a:pPr>
            <a:r>
              <a:rPr lang="en-US" sz="2000" b="true">
                <a:solidFill>
                  <a:srgbClr val="2E4033"/>
                </a:solidFill>
                <a:latin typeface="Helvetica World Bold"/>
                <a:ea typeface="Helvetica World Bold"/>
                <a:cs typeface="Helvetica World Bold"/>
                <a:sym typeface="Helvetica World Bold"/>
              </a:rPr>
              <a:t>Optimal</a:t>
            </a:r>
          </a:p>
        </p:txBody>
      </p:sp>
      <p:sp>
        <p:nvSpPr>
          <p:cNvPr name="TextBox 8" id="8"/>
          <p:cNvSpPr txBox="true"/>
          <p:nvPr/>
        </p:nvSpPr>
        <p:spPr>
          <a:xfrm rot="0">
            <a:off x="12552193" y="2741916"/>
            <a:ext cx="2723935" cy="360858"/>
          </a:xfrm>
          <a:prstGeom prst="rect">
            <a:avLst/>
          </a:prstGeom>
        </p:spPr>
        <p:txBody>
          <a:bodyPr anchor="t" rtlCol="false" tIns="0" lIns="0" bIns="0" rIns="0">
            <a:spAutoFit/>
          </a:bodyPr>
          <a:lstStyle/>
          <a:p>
            <a:pPr algn="l">
              <a:lnSpc>
                <a:spcPts val="2800"/>
              </a:lnSpc>
            </a:pPr>
            <a:r>
              <a:rPr lang="en-US" sz="2000" b="true">
                <a:solidFill>
                  <a:srgbClr val="2E4033"/>
                </a:solidFill>
                <a:latin typeface="Helvetica World Bold"/>
                <a:ea typeface="Helvetica World Bold"/>
                <a:cs typeface="Helvetica World Bold"/>
                <a:sym typeface="Helvetica World Bold"/>
              </a:rPr>
              <a:t>Efficase</a:t>
            </a:r>
          </a:p>
        </p:txBody>
      </p:sp>
      <p:sp>
        <p:nvSpPr>
          <p:cNvPr name="TextBox 9" id="9"/>
          <p:cNvSpPr txBox="true"/>
          <p:nvPr/>
        </p:nvSpPr>
        <p:spPr>
          <a:xfrm rot="0">
            <a:off x="12552193" y="3487619"/>
            <a:ext cx="2723935" cy="360858"/>
          </a:xfrm>
          <a:prstGeom prst="rect">
            <a:avLst/>
          </a:prstGeom>
        </p:spPr>
        <p:txBody>
          <a:bodyPr anchor="t" rtlCol="false" tIns="0" lIns="0" bIns="0" rIns="0">
            <a:spAutoFit/>
          </a:bodyPr>
          <a:lstStyle/>
          <a:p>
            <a:pPr algn="l">
              <a:lnSpc>
                <a:spcPts val="2800"/>
              </a:lnSpc>
            </a:pPr>
            <a:r>
              <a:rPr lang="en-US" sz="2000" b="true">
                <a:solidFill>
                  <a:srgbClr val="2E4033"/>
                </a:solidFill>
                <a:latin typeface="Helvetica World Bold"/>
                <a:ea typeface="Helvetica World Bold"/>
                <a:cs typeface="Helvetica World Bold"/>
                <a:sym typeface="Helvetica World Bold"/>
              </a:rPr>
              <a:t>rapide</a:t>
            </a:r>
          </a:p>
        </p:txBody>
      </p:sp>
      <p:sp>
        <p:nvSpPr>
          <p:cNvPr name="TextBox 10" id="10"/>
          <p:cNvSpPr txBox="true"/>
          <p:nvPr/>
        </p:nvSpPr>
        <p:spPr>
          <a:xfrm rot="0">
            <a:off x="12552193" y="4233321"/>
            <a:ext cx="2723935" cy="360858"/>
          </a:xfrm>
          <a:prstGeom prst="rect">
            <a:avLst/>
          </a:prstGeom>
        </p:spPr>
        <p:txBody>
          <a:bodyPr anchor="t" rtlCol="false" tIns="0" lIns="0" bIns="0" rIns="0">
            <a:spAutoFit/>
          </a:bodyPr>
          <a:lstStyle/>
          <a:p>
            <a:pPr algn="l">
              <a:lnSpc>
                <a:spcPts val="2800"/>
              </a:lnSpc>
            </a:pPr>
            <a:r>
              <a:rPr lang="en-US" sz="2000" b="true">
                <a:solidFill>
                  <a:srgbClr val="2E4033"/>
                </a:solidFill>
                <a:latin typeface="Helvetica World Bold"/>
                <a:ea typeface="Helvetica World Bold"/>
                <a:cs typeface="Helvetica World Bold"/>
                <a:sym typeface="Helvetica World Bold"/>
              </a:rPr>
              <a:t>Fonctionnel</a:t>
            </a:r>
          </a:p>
        </p:txBody>
      </p:sp>
      <p:sp>
        <p:nvSpPr>
          <p:cNvPr name="TextBox 11" id="11"/>
          <p:cNvSpPr txBox="true"/>
          <p:nvPr/>
        </p:nvSpPr>
        <p:spPr>
          <a:xfrm rot="0">
            <a:off x="12552193" y="4979024"/>
            <a:ext cx="2723935" cy="360858"/>
          </a:xfrm>
          <a:prstGeom prst="rect">
            <a:avLst/>
          </a:prstGeom>
        </p:spPr>
        <p:txBody>
          <a:bodyPr anchor="t" rtlCol="false" tIns="0" lIns="0" bIns="0" rIns="0">
            <a:spAutoFit/>
          </a:bodyPr>
          <a:lstStyle/>
          <a:p>
            <a:pPr algn="l">
              <a:lnSpc>
                <a:spcPts val="2800"/>
              </a:lnSpc>
            </a:pPr>
            <a:r>
              <a:rPr lang="en-US" sz="2000" b="true">
                <a:solidFill>
                  <a:srgbClr val="2E4033"/>
                </a:solidFill>
                <a:latin typeface="Helvetica World Bold"/>
                <a:ea typeface="Helvetica World Bold"/>
                <a:cs typeface="Helvetica World Bold"/>
                <a:sym typeface="Helvetica World Bold"/>
              </a:rPr>
              <a:t>Securisé</a:t>
            </a:r>
          </a:p>
        </p:txBody>
      </p:sp>
      <p:grpSp>
        <p:nvGrpSpPr>
          <p:cNvPr name="Group 12" id="12"/>
          <p:cNvGrpSpPr/>
          <p:nvPr/>
        </p:nvGrpSpPr>
        <p:grpSpPr>
          <a:xfrm rot="0">
            <a:off x="17773650" y="-42358"/>
            <a:ext cx="556708" cy="55670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AutoShape 15" id="15"/>
          <p:cNvSpPr/>
          <p:nvPr/>
        </p:nvSpPr>
        <p:spPr>
          <a:xfrm>
            <a:off x="1042988" y="3381261"/>
            <a:ext cx="0" cy="1006474"/>
          </a:xfrm>
          <a:prstGeom prst="line">
            <a:avLst/>
          </a:prstGeom>
          <a:ln cap="rnd" w="28575">
            <a:solidFill>
              <a:srgbClr val="2E4033"/>
            </a:solidFill>
            <a:prstDash val="solid"/>
            <a:headEnd type="none" len="sm" w="sm"/>
            <a:tailEnd type="none" len="sm" w="sm"/>
          </a:ln>
        </p:spPr>
      </p:sp>
      <p:sp>
        <p:nvSpPr>
          <p:cNvPr name="TextBox 16" id="16"/>
          <p:cNvSpPr txBox="true"/>
          <p:nvPr/>
        </p:nvSpPr>
        <p:spPr>
          <a:xfrm rot="0">
            <a:off x="1303128" y="3327603"/>
            <a:ext cx="5757923" cy="1085214"/>
          </a:xfrm>
          <a:prstGeom prst="rect">
            <a:avLst/>
          </a:prstGeom>
        </p:spPr>
        <p:txBody>
          <a:bodyPr anchor="t" rtlCol="false" tIns="0" lIns="0" bIns="0" rIns="0">
            <a:spAutoFit/>
          </a:bodyPr>
          <a:lstStyle/>
          <a:p>
            <a:pPr algn="l">
              <a:lnSpc>
                <a:spcPts val="2660"/>
              </a:lnSpc>
            </a:pPr>
            <a:r>
              <a:rPr lang="en-US" sz="1900" b="true">
                <a:solidFill>
                  <a:srgbClr val="000000"/>
                </a:solidFill>
                <a:latin typeface="Helvetica World Bold"/>
                <a:ea typeface="Helvetica World Bold"/>
                <a:cs typeface="Helvetica World Bold"/>
                <a:sym typeface="Helvetica World Bold"/>
              </a:rPr>
              <a:t>A travers cette présentation sur notre système d’émargement, nous vous avons présenter un projet actuellement fonctionnel et modulable.</a:t>
            </a:r>
          </a:p>
        </p:txBody>
      </p:sp>
      <p:sp>
        <p:nvSpPr>
          <p:cNvPr name="AutoShape 17" id="17"/>
          <p:cNvSpPr/>
          <p:nvPr/>
        </p:nvSpPr>
        <p:spPr>
          <a:xfrm>
            <a:off x="1042988" y="4845777"/>
            <a:ext cx="0" cy="1006474"/>
          </a:xfrm>
          <a:prstGeom prst="line">
            <a:avLst/>
          </a:prstGeom>
          <a:ln cap="rnd" w="28575">
            <a:solidFill>
              <a:srgbClr val="2E4033"/>
            </a:solidFill>
            <a:prstDash val="solid"/>
            <a:headEnd type="none" len="sm" w="sm"/>
            <a:tailEnd type="none" len="sm" w="sm"/>
          </a:ln>
        </p:spPr>
      </p:sp>
      <p:sp>
        <p:nvSpPr>
          <p:cNvPr name="TextBox 18" id="18"/>
          <p:cNvSpPr txBox="true"/>
          <p:nvPr/>
        </p:nvSpPr>
        <p:spPr>
          <a:xfrm rot="0">
            <a:off x="1303128" y="4792120"/>
            <a:ext cx="5757923" cy="720089"/>
          </a:xfrm>
          <a:prstGeom prst="rect">
            <a:avLst/>
          </a:prstGeom>
        </p:spPr>
        <p:txBody>
          <a:bodyPr anchor="t" rtlCol="false" tIns="0" lIns="0" bIns="0" rIns="0">
            <a:spAutoFit/>
          </a:bodyPr>
          <a:lstStyle/>
          <a:p>
            <a:pPr algn="l">
              <a:lnSpc>
                <a:spcPts val="2660"/>
              </a:lnSpc>
            </a:pPr>
            <a:r>
              <a:rPr lang="en-US" sz="1900" b="true">
                <a:solidFill>
                  <a:srgbClr val="000000"/>
                </a:solidFill>
                <a:latin typeface="Helvetica World Bold"/>
                <a:ea typeface="Helvetica World Bold"/>
                <a:cs typeface="Helvetica World Bold"/>
                <a:sym typeface="Helvetica World Bold"/>
              </a:rPr>
              <a:t>A l’aide des NFC, le professeur n’a presque plus rien à faire, il garde donc ses mains libres.</a:t>
            </a:r>
          </a:p>
        </p:txBody>
      </p:sp>
      <p:sp>
        <p:nvSpPr>
          <p:cNvPr name="AutoShape 19" id="19"/>
          <p:cNvSpPr/>
          <p:nvPr/>
        </p:nvSpPr>
        <p:spPr>
          <a:xfrm>
            <a:off x="1042988" y="6310294"/>
            <a:ext cx="0" cy="1006474"/>
          </a:xfrm>
          <a:prstGeom prst="line">
            <a:avLst/>
          </a:prstGeom>
          <a:ln cap="rnd" w="28575">
            <a:solidFill>
              <a:srgbClr val="2E4033"/>
            </a:solidFill>
            <a:prstDash val="solid"/>
            <a:headEnd type="none" len="sm" w="sm"/>
            <a:tailEnd type="none" len="sm" w="sm"/>
          </a:ln>
        </p:spPr>
      </p:sp>
      <p:sp>
        <p:nvSpPr>
          <p:cNvPr name="TextBox 20" id="20"/>
          <p:cNvSpPr txBox="true"/>
          <p:nvPr/>
        </p:nvSpPr>
        <p:spPr>
          <a:xfrm rot="0">
            <a:off x="1303128" y="6256637"/>
            <a:ext cx="5757923" cy="1085214"/>
          </a:xfrm>
          <a:prstGeom prst="rect">
            <a:avLst/>
          </a:prstGeom>
        </p:spPr>
        <p:txBody>
          <a:bodyPr anchor="t" rtlCol="false" tIns="0" lIns="0" bIns="0" rIns="0">
            <a:spAutoFit/>
          </a:bodyPr>
          <a:lstStyle/>
          <a:p>
            <a:pPr algn="l">
              <a:lnSpc>
                <a:spcPts val="2660"/>
              </a:lnSpc>
            </a:pPr>
            <a:r>
              <a:rPr lang="en-US" sz="1900" b="true">
                <a:solidFill>
                  <a:srgbClr val="000000"/>
                </a:solidFill>
                <a:latin typeface="Helvetica World Bold"/>
                <a:ea typeface="Helvetica World Bold"/>
                <a:cs typeface="Helvetica World Bold"/>
                <a:sym typeface="Helvetica World Bold"/>
              </a:rPr>
              <a:t>L’installation du capteur NFC rend les etudiants autonome de l’émargement. Et simplifie grandement les recupération du Greta.</a:t>
            </a:r>
          </a:p>
        </p:txBody>
      </p:sp>
      <p:sp>
        <p:nvSpPr>
          <p:cNvPr name="AutoShape 21" id="21"/>
          <p:cNvSpPr/>
          <p:nvPr/>
        </p:nvSpPr>
        <p:spPr>
          <a:xfrm>
            <a:off x="1042988" y="7774811"/>
            <a:ext cx="0" cy="1006474"/>
          </a:xfrm>
          <a:prstGeom prst="line">
            <a:avLst/>
          </a:prstGeom>
          <a:ln cap="rnd" w="28575">
            <a:solidFill>
              <a:srgbClr val="2E4033"/>
            </a:solidFill>
            <a:prstDash val="solid"/>
            <a:headEnd type="none" len="sm" w="sm"/>
            <a:tailEnd type="none" len="sm" w="sm"/>
          </a:ln>
        </p:spPr>
      </p:sp>
      <p:sp>
        <p:nvSpPr>
          <p:cNvPr name="TextBox 22" id="22"/>
          <p:cNvSpPr txBox="true"/>
          <p:nvPr/>
        </p:nvSpPr>
        <p:spPr>
          <a:xfrm rot="0">
            <a:off x="1303128" y="7736711"/>
            <a:ext cx="5757923" cy="1085214"/>
          </a:xfrm>
          <a:prstGeom prst="rect">
            <a:avLst/>
          </a:prstGeom>
        </p:spPr>
        <p:txBody>
          <a:bodyPr anchor="t" rtlCol="false" tIns="0" lIns="0" bIns="0" rIns="0">
            <a:spAutoFit/>
          </a:bodyPr>
          <a:lstStyle/>
          <a:p>
            <a:pPr algn="l">
              <a:lnSpc>
                <a:spcPts val="2660"/>
              </a:lnSpc>
            </a:pPr>
            <a:r>
              <a:rPr lang="en-US" sz="1900" b="true">
                <a:solidFill>
                  <a:srgbClr val="000000"/>
                </a:solidFill>
                <a:latin typeface="Helvetica World Bold"/>
                <a:ea typeface="Helvetica World Bold"/>
                <a:cs typeface="Helvetica World Bold"/>
                <a:sym typeface="Helvetica World Bold"/>
              </a:rPr>
              <a:t>Pouvoir alier sécurité efficasité et fluidité en une seul solution, le capteur NFC et son faible prix le rend competitif et très professionel.</a:t>
            </a:r>
          </a:p>
        </p:txBody>
      </p:sp>
      <p:sp>
        <p:nvSpPr>
          <p:cNvPr name="TextBox 23" id="23"/>
          <p:cNvSpPr txBox="true"/>
          <p:nvPr/>
        </p:nvSpPr>
        <p:spPr>
          <a:xfrm rot="0">
            <a:off x="1068002" y="876300"/>
            <a:ext cx="6367156" cy="1464434"/>
          </a:xfrm>
          <a:prstGeom prst="rect">
            <a:avLst/>
          </a:prstGeom>
        </p:spPr>
        <p:txBody>
          <a:bodyPr anchor="t" rtlCol="false" tIns="0" lIns="0" bIns="0" rIns="0">
            <a:spAutoFit/>
          </a:bodyPr>
          <a:lstStyle/>
          <a:p>
            <a:pPr algn="just">
              <a:lnSpc>
                <a:spcPts val="11060"/>
              </a:lnSpc>
            </a:pPr>
            <a:r>
              <a:rPr lang="en-US" b="true" sz="7900" spc="-197">
                <a:solidFill>
                  <a:srgbClr val="000000"/>
                </a:solidFill>
                <a:latin typeface="Helvetica World Bold"/>
                <a:ea typeface="Helvetica World Bold"/>
                <a:cs typeface="Helvetica World Bold"/>
                <a:sym typeface="Helvetica World Bold"/>
              </a:rPr>
              <a:t>Conclusion</a:t>
            </a:r>
          </a:p>
        </p:txBody>
      </p:sp>
      <p:sp>
        <p:nvSpPr>
          <p:cNvPr name="TextBox 24" id="24"/>
          <p:cNvSpPr txBox="true"/>
          <p:nvPr/>
        </p:nvSpPr>
        <p:spPr>
          <a:xfrm rot="0">
            <a:off x="11817292" y="6425339"/>
            <a:ext cx="4728815" cy="2207484"/>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Existe-t’il un moyen d’émargement plus efficase, fonctionnel, précis, sécurisé, fiable, rapide, robuste.</a:t>
            </a:r>
          </a:p>
          <a:p>
            <a:pPr algn="l">
              <a:lnSpc>
                <a:spcPts val="2800"/>
              </a:lnSpc>
            </a:pPr>
          </a:p>
          <a:p>
            <a:pPr algn="l">
              <a:lnSpc>
                <a:spcPts val="2800"/>
              </a:lnSpc>
            </a:pPr>
            <a:r>
              <a:rPr lang="en-US" sz="2000" b="true">
                <a:solidFill>
                  <a:srgbClr val="000000"/>
                </a:solidFill>
                <a:latin typeface="Helvetica World Bold"/>
                <a:ea typeface="Helvetica World Bold"/>
                <a:cs typeface="Helvetica World Bold"/>
                <a:sym typeface="Helvetica World Bold"/>
              </a:rPr>
              <a:t>Sans financement : Non</a:t>
            </a:r>
          </a:p>
          <a:p>
            <a:pPr algn="l">
              <a:lnSpc>
                <a:spcPts val="2800"/>
              </a:lnSpc>
            </a:pPr>
            <a:r>
              <a:rPr lang="en-US" sz="2000" b="true">
                <a:solidFill>
                  <a:srgbClr val="000000"/>
                </a:solidFill>
                <a:latin typeface="Helvetica World Bold"/>
                <a:ea typeface="Helvetica World Bold"/>
                <a:cs typeface="Helvetica World Bold"/>
                <a:sym typeface="Helvetica World Bold"/>
              </a:rPr>
              <a:t>Avec financement : Yes</a:t>
            </a:r>
          </a:p>
        </p:txBody>
      </p:sp>
      <p:sp>
        <p:nvSpPr>
          <p:cNvPr name="TextBox 25" id="25"/>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Freeform 26" id="26"/>
          <p:cNvSpPr/>
          <p:nvPr/>
        </p:nvSpPr>
        <p:spPr>
          <a:xfrm flipH="false" flipV="false" rot="0">
            <a:off x="11992951" y="2044828"/>
            <a:ext cx="362889" cy="362889"/>
          </a:xfrm>
          <a:custGeom>
            <a:avLst/>
            <a:gdLst/>
            <a:ahLst/>
            <a:cxnLst/>
            <a:rect r="r" b="b" t="t" l="l"/>
            <a:pathLst>
              <a:path h="362889" w="362889">
                <a:moveTo>
                  <a:pt x="0" y="0"/>
                </a:moveTo>
                <a:lnTo>
                  <a:pt x="362888" y="0"/>
                </a:lnTo>
                <a:lnTo>
                  <a:pt x="362888" y="362888"/>
                </a:lnTo>
                <a:lnTo>
                  <a:pt x="0" y="362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11992951" y="2785273"/>
            <a:ext cx="362889" cy="362889"/>
          </a:xfrm>
          <a:custGeom>
            <a:avLst/>
            <a:gdLst/>
            <a:ahLst/>
            <a:cxnLst/>
            <a:rect r="r" b="b" t="t" l="l"/>
            <a:pathLst>
              <a:path h="362889" w="362889">
                <a:moveTo>
                  <a:pt x="0" y="0"/>
                </a:moveTo>
                <a:lnTo>
                  <a:pt x="362888" y="0"/>
                </a:lnTo>
                <a:lnTo>
                  <a:pt x="362888" y="362889"/>
                </a:lnTo>
                <a:lnTo>
                  <a:pt x="0" y="36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11992951" y="3525719"/>
            <a:ext cx="362889" cy="362889"/>
          </a:xfrm>
          <a:custGeom>
            <a:avLst/>
            <a:gdLst/>
            <a:ahLst/>
            <a:cxnLst/>
            <a:rect r="r" b="b" t="t" l="l"/>
            <a:pathLst>
              <a:path h="362889" w="362889">
                <a:moveTo>
                  <a:pt x="0" y="0"/>
                </a:moveTo>
                <a:lnTo>
                  <a:pt x="362888" y="0"/>
                </a:lnTo>
                <a:lnTo>
                  <a:pt x="362888" y="362889"/>
                </a:lnTo>
                <a:lnTo>
                  <a:pt x="0" y="36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1992951" y="4155897"/>
            <a:ext cx="362889" cy="362889"/>
          </a:xfrm>
          <a:custGeom>
            <a:avLst/>
            <a:gdLst/>
            <a:ahLst/>
            <a:cxnLst/>
            <a:rect r="r" b="b" t="t" l="l"/>
            <a:pathLst>
              <a:path h="362889" w="362889">
                <a:moveTo>
                  <a:pt x="0" y="0"/>
                </a:moveTo>
                <a:lnTo>
                  <a:pt x="362888" y="0"/>
                </a:lnTo>
                <a:lnTo>
                  <a:pt x="362888" y="362888"/>
                </a:lnTo>
                <a:lnTo>
                  <a:pt x="0" y="362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11992951" y="4986126"/>
            <a:ext cx="362889" cy="362889"/>
          </a:xfrm>
          <a:custGeom>
            <a:avLst/>
            <a:gdLst/>
            <a:ahLst/>
            <a:cxnLst/>
            <a:rect r="r" b="b" t="t" l="l"/>
            <a:pathLst>
              <a:path h="362889" w="362889">
                <a:moveTo>
                  <a:pt x="0" y="0"/>
                </a:moveTo>
                <a:lnTo>
                  <a:pt x="362888" y="0"/>
                </a:lnTo>
                <a:lnTo>
                  <a:pt x="362888" y="362888"/>
                </a:lnTo>
                <a:lnTo>
                  <a:pt x="0" y="362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3862176"/>
            <a:ext cx="17259300" cy="5910474"/>
            <a:chOff x="0" y="0"/>
            <a:chExt cx="4545659" cy="1556668"/>
          </a:xfrm>
        </p:grpSpPr>
        <p:sp>
          <p:nvSpPr>
            <p:cNvPr name="Freeform 3" id="3"/>
            <p:cNvSpPr/>
            <p:nvPr/>
          </p:nvSpPr>
          <p:spPr>
            <a:xfrm flipH="false" flipV="false" rot="0">
              <a:off x="0" y="0"/>
              <a:ext cx="4545659" cy="1556668"/>
            </a:xfrm>
            <a:custGeom>
              <a:avLst/>
              <a:gdLst/>
              <a:ahLst/>
              <a:cxnLst/>
              <a:rect r="r" b="b" t="t" l="l"/>
              <a:pathLst>
                <a:path h="1556668" w="4545659">
                  <a:moveTo>
                    <a:pt x="2243" y="0"/>
                  </a:moveTo>
                  <a:lnTo>
                    <a:pt x="4543416" y="0"/>
                  </a:lnTo>
                  <a:cubicBezTo>
                    <a:pt x="4544011" y="0"/>
                    <a:pt x="4544582" y="236"/>
                    <a:pt x="4545002" y="657"/>
                  </a:cubicBezTo>
                  <a:cubicBezTo>
                    <a:pt x="4545423" y="1078"/>
                    <a:pt x="4545659" y="1648"/>
                    <a:pt x="4545659" y="2243"/>
                  </a:cubicBezTo>
                  <a:lnTo>
                    <a:pt x="4545659" y="1554425"/>
                  </a:lnTo>
                  <a:cubicBezTo>
                    <a:pt x="4545659" y="1555664"/>
                    <a:pt x="4544655" y="1556668"/>
                    <a:pt x="4543416" y="1556668"/>
                  </a:cubicBezTo>
                  <a:lnTo>
                    <a:pt x="2243" y="1556668"/>
                  </a:lnTo>
                  <a:cubicBezTo>
                    <a:pt x="1648" y="1556668"/>
                    <a:pt x="1078" y="1556432"/>
                    <a:pt x="657" y="1556011"/>
                  </a:cubicBezTo>
                  <a:cubicBezTo>
                    <a:pt x="236" y="1555591"/>
                    <a:pt x="0" y="1555020"/>
                    <a:pt x="0" y="1554425"/>
                  </a:cubicBezTo>
                  <a:lnTo>
                    <a:pt x="0" y="2243"/>
                  </a:lnTo>
                  <a:cubicBezTo>
                    <a:pt x="0" y="1648"/>
                    <a:pt x="236" y="1078"/>
                    <a:pt x="657" y="657"/>
                  </a:cubicBezTo>
                  <a:cubicBezTo>
                    <a:pt x="1078" y="236"/>
                    <a:pt x="1648" y="0"/>
                    <a:pt x="2243" y="0"/>
                  </a:cubicBezTo>
                  <a:close/>
                </a:path>
              </a:pathLst>
            </a:custGeom>
            <a:solidFill>
              <a:srgbClr val="2E4033"/>
            </a:solidFill>
          </p:spPr>
        </p:sp>
        <p:sp>
          <p:nvSpPr>
            <p:cNvPr name="TextBox 4" id="4"/>
            <p:cNvSpPr txBox="true"/>
            <p:nvPr/>
          </p:nvSpPr>
          <p:spPr>
            <a:xfrm>
              <a:off x="0" y="-38100"/>
              <a:ext cx="4545659" cy="159476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6657634"/>
            <a:ext cx="7060045" cy="1974948"/>
          </a:xfrm>
          <a:prstGeom prst="rect">
            <a:avLst/>
          </a:prstGeom>
        </p:spPr>
        <p:txBody>
          <a:bodyPr anchor="t" rtlCol="false" tIns="0" lIns="0" bIns="0" rIns="0">
            <a:spAutoFit/>
          </a:bodyPr>
          <a:lstStyle/>
          <a:p>
            <a:pPr algn="l">
              <a:lnSpc>
                <a:spcPts val="14996"/>
              </a:lnSpc>
            </a:pPr>
            <a:r>
              <a:rPr lang="en-US" sz="10711" spc="-353" b="true">
                <a:solidFill>
                  <a:srgbClr val="FFFFFF"/>
                </a:solidFill>
                <a:latin typeface="Helvetica World Bold"/>
                <a:ea typeface="Helvetica World Bold"/>
                <a:cs typeface="Helvetica World Bold"/>
                <a:sym typeface="Helvetica World Bold"/>
              </a:rPr>
              <a:t>Merci.</a:t>
            </a:r>
          </a:p>
        </p:txBody>
      </p:sp>
      <p:grpSp>
        <p:nvGrpSpPr>
          <p:cNvPr name="Group 6" id="6"/>
          <p:cNvGrpSpPr/>
          <p:nvPr/>
        </p:nvGrpSpPr>
        <p:grpSpPr>
          <a:xfrm rot="0">
            <a:off x="514350" y="514350"/>
            <a:ext cx="17259300" cy="3169327"/>
            <a:chOff x="0" y="0"/>
            <a:chExt cx="2673917" cy="491012"/>
          </a:xfrm>
        </p:grpSpPr>
        <p:sp>
          <p:nvSpPr>
            <p:cNvPr name="Freeform 7" id="7"/>
            <p:cNvSpPr/>
            <p:nvPr/>
          </p:nvSpPr>
          <p:spPr>
            <a:xfrm flipH="false" flipV="false" rot="0">
              <a:off x="0" y="0"/>
              <a:ext cx="2673917" cy="491012"/>
            </a:xfrm>
            <a:custGeom>
              <a:avLst/>
              <a:gdLst/>
              <a:ahLst/>
              <a:cxnLst/>
              <a:rect r="r" b="b" t="t" l="l"/>
              <a:pathLst>
                <a:path h="491012" w="2673917">
                  <a:moveTo>
                    <a:pt x="0" y="0"/>
                  </a:moveTo>
                  <a:lnTo>
                    <a:pt x="2673917" y="0"/>
                  </a:lnTo>
                  <a:lnTo>
                    <a:pt x="2673917" y="491012"/>
                  </a:lnTo>
                  <a:lnTo>
                    <a:pt x="0" y="491012"/>
                  </a:lnTo>
                  <a:close/>
                </a:path>
              </a:pathLst>
            </a:custGeom>
            <a:blipFill>
              <a:blip r:embed="rId2"/>
              <a:stretch>
                <a:fillRect l="0" t="-150326" r="0" b="-20598"/>
              </a:stretch>
            </a:blipFill>
          </p:spPr>
        </p:sp>
      </p:grpSp>
      <p:sp>
        <p:nvSpPr>
          <p:cNvPr name="TextBox 8" id="8"/>
          <p:cNvSpPr txBox="true"/>
          <p:nvPr/>
        </p:nvSpPr>
        <p:spPr>
          <a:xfrm rot="0">
            <a:off x="17792477" y="9705962"/>
            <a:ext cx="495523" cy="581038"/>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34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51435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2243" y="0"/>
                  </a:moveTo>
                  <a:lnTo>
                    <a:pt x="4543416" y="0"/>
                  </a:lnTo>
                  <a:cubicBezTo>
                    <a:pt x="4544011" y="0"/>
                    <a:pt x="4544582" y="236"/>
                    <a:pt x="4545002" y="657"/>
                  </a:cubicBezTo>
                  <a:cubicBezTo>
                    <a:pt x="4545423" y="1078"/>
                    <a:pt x="4545659" y="1648"/>
                    <a:pt x="4545659" y="2243"/>
                  </a:cubicBezTo>
                  <a:lnTo>
                    <a:pt x="4545659" y="2436157"/>
                  </a:lnTo>
                  <a:cubicBezTo>
                    <a:pt x="4545659" y="2437396"/>
                    <a:pt x="4544655" y="2438400"/>
                    <a:pt x="4543416" y="2438400"/>
                  </a:cubicBezTo>
                  <a:lnTo>
                    <a:pt x="2243" y="2438400"/>
                  </a:lnTo>
                  <a:cubicBezTo>
                    <a:pt x="1648" y="2438400"/>
                    <a:pt x="1078" y="2438164"/>
                    <a:pt x="657" y="2437743"/>
                  </a:cubicBezTo>
                  <a:cubicBezTo>
                    <a:pt x="236" y="2437323"/>
                    <a:pt x="0" y="2436752"/>
                    <a:pt x="0" y="2436157"/>
                  </a:cubicBezTo>
                  <a:lnTo>
                    <a:pt x="0" y="2243"/>
                  </a:lnTo>
                  <a:cubicBezTo>
                    <a:pt x="0" y="1648"/>
                    <a:pt x="236" y="1078"/>
                    <a:pt x="657" y="657"/>
                  </a:cubicBezTo>
                  <a:cubicBezTo>
                    <a:pt x="1078" y="236"/>
                    <a:pt x="1648" y="0"/>
                    <a:pt x="2243" y="0"/>
                  </a:cubicBezTo>
                  <a:close/>
                </a:path>
              </a:pathLst>
            </a:custGeom>
            <a:solidFill>
              <a:srgbClr val="F0F1F3"/>
            </a:solidFill>
          </p:spPr>
        </p:sp>
        <p:sp>
          <p:nvSpPr>
            <p:cNvPr name="TextBox 4" id="4"/>
            <p:cNvSpPr txBox="true"/>
            <p:nvPr/>
          </p:nvSpPr>
          <p:spPr>
            <a:xfrm>
              <a:off x="0" y="-38100"/>
              <a:ext cx="4545659"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506440" y="3715101"/>
            <a:ext cx="423967" cy="482190"/>
            <a:chOff x="0" y="0"/>
            <a:chExt cx="205716" cy="233967"/>
          </a:xfrm>
        </p:grpSpPr>
        <p:sp>
          <p:nvSpPr>
            <p:cNvPr name="Freeform 6" id="6"/>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7" id="7"/>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sz="1500">
                  <a:solidFill>
                    <a:srgbClr val="000000"/>
                  </a:solidFill>
                  <a:latin typeface="Helvetica World"/>
                  <a:ea typeface="Helvetica World"/>
                  <a:cs typeface="Helvetica World"/>
                  <a:sym typeface="Helvetica World"/>
                </a:rPr>
                <a:t>3</a:t>
              </a:r>
            </a:p>
          </p:txBody>
        </p:sp>
      </p:grpSp>
      <p:grpSp>
        <p:nvGrpSpPr>
          <p:cNvPr name="Group 8" id="8"/>
          <p:cNvGrpSpPr/>
          <p:nvPr/>
        </p:nvGrpSpPr>
        <p:grpSpPr>
          <a:xfrm rot="0">
            <a:off x="2506440" y="4332571"/>
            <a:ext cx="423967" cy="482190"/>
            <a:chOff x="0" y="0"/>
            <a:chExt cx="205716" cy="233967"/>
          </a:xfrm>
        </p:grpSpPr>
        <p:sp>
          <p:nvSpPr>
            <p:cNvPr name="Freeform 9" id="9"/>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10" id="10"/>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5</a:t>
              </a:r>
            </a:p>
          </p:txBody>
        </p:sp>
      </p:grpSp>
      <p:grpSp>
        <p:nvGrpSpPr>
          <p:cNvPr name="Group 11" id="11"/>
          <p:cNvGrpSpPr/>
          <p:nvPr/>
        </p:nvGrpSpPr>
        <p:grpSpPr>
          <a:xfrm rot="0">
            <a:off x="2506440" y="4950042"/>
            <a:ext cx="423967" cy="482190"/>
            <a:chOff x="0" y="0"/>
            <a:chExt cx="205716" cy="233967"/>
          </a:xfrm>
        </p:grpSpPr>
        <p:sp>
          <p:nvSpPr>
            <p:cNvPr name="Freeform 12" id="12"/>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13" id="13"/>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8</a:t>
              </a:r>
            </a:p>
          </p:txBody>
        </p:sp>
      </p:grpSp>
      <p:grpSp>
        <p:nvGrpSpPr>
          <p:cNvPr name="Group 14" id="14"/>
          <p:cNvGrpSpPr/>
          <p:nvPr/>
        </p:nvGrpSpPr>
        <p:grpSpPr>
          <a:xfrm rot="0">
            <a:off x="2506440" y="5567512"/>
            <a:ext cx="423967" cy="482190"/>
            <a:chOff x="0" y="0"/>
            <a:chExt cx="205716" cy="233967"/>
          </a:xfrm>
        </p:grpSpPr>
        <p:sp>
          <p:nvSpPr>
            <p:cNvPr name="Freeform 15" id="15"/>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16" id="16"/>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11</a:t>
              </a:r>
            </a:p>
          </p:txBody>
        </p:sp>
      </p:grpSp>
      <p:grpSp>
        <p:nvGrpSpPr>
          <p:cNvPr name="Group 17" id="17"/>
          <p:cNvGrpSpPr/>
          <p:nvPr/>
        </p:nvGrpSpPr>
        <p:grpSpPr>
          <a:xfrm rot="0">
            <a:off x="2506440" y="6184982"/>
            <a:ext cx="423967" cy="482190"/>
            <a:chOff x="0" y="0"/>
            <a:chExt cx="205716" cy="233967"/>
          </a:xfrm>
        </p:grpSpPr>
        <p:sp>
          <p:nvSpPr>
            <p:cNvPr name="Freeform 18" id="18"/>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19" id="19"/>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12</a:t>
              </a:r>
            </a:p>
          </p:txBody>
        </p:sp>
      </p:grpSp>
      <p:grpSp>
        <p:nvGrpSpPr>
          <p:cNvPr name="Group 20" id="20"/>
          <p:cNvGrpSpPr/>
          <p:nvPr/>
        </p:nvGrpSpPr>
        <p:grpSpPr>
          <a:xfrm rot="0">
            <a:off x="2506440" y="6802453"/>
            <a:ext cx="423967" cy="482190"/>
            <a:chOff x="0" y="0"/>
            <a:chExt cx="205716" cy="233967"/>
          </a:xfrm>
        </p:grpSpPr>
        <p:sp>
          <p:nvSpPr>
            <p:cNvPr name="Freeform 21" id="21"/>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22" id="22"/>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13</a:t>
              </a:r>
            </a:p>
          </p:txBody>
        </p:sp>
      </p:grpSp>
      <p:grpSp>
        <p:nvGrpSpPr>
          <p:cNvPr name="Group 23" id="23"/>
          <p:cNvGrpSpPr/>
          <p:nvPr/>
        </p:nvGrpSpPr>
        <p:grpSpPr>
          <a:xfrm rot="0">
            <a:off x="2506440" y="7419923"/>
            <a:ext cx="423967" cy="482190"/>
            <a:chOff x="0" y="0"/>
            <a:chExt cx="205716" cy="233967"/>
          </a:xfrm>
        </p:grpSpPr>
        <p:sp>
          <p:nvSpPr>
            <p:cNvPr name="Freeform 24" id="24"/>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25" id="25"/>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14</a:t>
              </a:r>
            </a:p>
          </p:txBody>
        </p:sp>
      </p:grpSp>
      <p:grpSp>
        <p:nvGrpSpPr>
          <p:cNvPr name="Group 26" id="26"/>
          <p:cNvGrpSpPr/>
          <p:nvPr/>
        </p:nvGrpSpPr>
        <p:grpSpPr>
          <a:xfrm rot="0">
            <a:off x="8845002" y="3715101"/>
            <a:ext cx="423967" cy="482190"/>
            <a:chOff x="0" y="0"/>
            <a:chExt cx="205716" cy="233967"/>
          </a:xfrm>
        </p:grpSpPr>
        <p:sp>
          <p:nvSpPr>
            <p:cNvPr name="Freeform 27" id="27"/>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28" id="28"/>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15</a:t>
              </a:r>
            </a:p>
          </p:txBody>
        </p:sp>
      </p:grpSp>
      <p:grpSp>
        <p:nvGrpSpPr>
          <p:cNvPr name="Group 29" id="29"/>
          <p:cNvGrpSpPr/>
          <p:nvPr/>
        </p:nvGrpSpPr>
        <p:grpSpPr>
          <a:xfrm rot="0">
            <a:off x="8845002" y="4334658"/>
            <a:ext cx="423967" cy="482190"/>
            <a:chOff x="0" y="0"/>
            <a:chExt cx="205716" cy="233967"/>
          </a:xfrm>
        </p:grpSpPr>
        <p:sp>
          <p:nvSpPr>
            <p:cNvPr name="Freeform 30" id="30"/>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31" id="31"/>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16</a:t>
              </a:r>
            </a:p>
          </p:txBody>
        </p:sp>
      </p:grpSp>
      <p:grpSp>
        <p:nvGrpSpPr>
          <p:cNvPr name="Group 32" id="32"/>
          <p:cNvGrpSpPr/>
          <p:nvPr/>
        </p:nvGrpSpPr>
        <p:grpSpPr>
          <a:xfrm rot="0">
            <a:off x="8845002" y="4954215"/>
            <a:ext cx="423967" cy="482190"/>
            <a:chOff x="0" y="0"/>
            <a:chExt cx="205716" cy="233967"/>
          </a:xfrm>
        </p:grpSpPr>
        <p:sp>
          <p:nvSpPr>
            <p:cNvPr name="Freeform 33" id="33"/>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34" id="34"/>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17</a:t>
              </a:r>
            </a:p>
          </p:txBody>
        </p:sp>
      </p:grpSp>
      <p:grpSp>
        <p:nvGrpSpPr>
          <p:cNvPr name="Group 35" id="35"/>
          <p:cNvGrpSpPr/>
          <p:nvPr/>
        </p:nvGrpSpPr>
        <p:grpSpPr>
          <a:xfrm rot="0">
            <a:off x="8845002" y="5573773"/>
            <a:ext cx="423967" cy="482190"/>
            <a:chOff x="0" y="0"/>
            <a:chExt cx="205716" cy="233967"/>
          </a:xfrm>
        </p:grpSpPr>
        <p:sp>
          <p:nvSpPr>
            <p:cNvPr name="Freeform 36" id="36"/>
            <p:cNvSpPr/>
            <p:nvPr/>
          </p:nvSpPr>
          <p:spPr>
            <a:xfrm flipH="false" flipV="false" rot="0">
              <a:off x="0" y="0"/>
              <a:ext cx="205716" cy="233967"/>
            </a:xfrm>
            <a:custGeom>
              <a:avLst/>
              <a:gdLst/>
              <a:ahLst/>
              <a:cxnLst/>
              <a:rect r="r" b="b" t="t" l="l"/>
              <a:pathLst>
                <a:path h="233967" w="205716">
                  <a:moveTo>
                    <a:pt x="91303" y="0"/>
                  </a:moveTo>
                  <a:lnTo>
                    <a:pt x="114413" y="0"/>
                  </a:lnTo>
                  <a:cubicBezTo>
                    <a:pt x="138628" y="0"/>
                    <a:pt x="161851" y="9619"/>
                    <a:pt x="178974" y="26742"/>
                  </a:cubicBezTo>
                  <a:cubicBezTo>
                    <a:pt x="196097" y="43865"/>
                    <a:pt x="205716" y="67088"/>
                    <a:pt x="205716" y="91303"/>
                  </a:cubicBezTo>
                  <a:lnTo>
                    <a:pt x="205716" y="142663"/>
                  </a:lnTo>
                  <a:cubicBezTo>
                    <a:pt x="205716" y="166879"/>
                    <a:pt x="196097" y="190102"/>
                    <a:pt x="178974" y="207225"/>
                  </a:cubicBezTo>
                  <a:cubicBezTo>
                    <a:pt x="161851" y="224347"/>
                    <a:pt x="138628" y="233967"/>
                    <a:pt x="114413" y="233967"/>
                  </a:cubicBezTo>
                  <a:lnTo>
                    <a:pt x="91303" y="233967"/>
                  </a:lnTo>
                  <a:cubicBezTo>
                    <a:pt x="67088" y="233967"/>
                    <a:pt x="43865" y="224347"/>
                    <a:pt x="26742" y="207225"/>
                  </a:cubicBezTo>
                  <a:cubicBezTo>
                    <a:pt x="9619" y="190102"/>
                    <a:pt x="0" y="166879"/>
                    <a:pt x="0" y="142663"/>
                  </a:cubicBezTo>
                  <a:lnTo>
                    <a:pt x="0" y="91303"/>
                  </a:lnTo>
                  <a:cubicBezTo>
                    <a:pt x="0" y="67088"/>
                    <a:pt x="9619" y="43865"/>
                    <a:pt x="26742" y="26742"/>
                  </a:cubicBezTo>
                  <a:cubicBezTo>
                    <a:pt x="43865" y="9619"/>
                    <a:pt x="67088" y="0"/>
                    <a:pt x="91303" y="0"/>
                  </a:cubicBezTo>
                  <a:close/>
                </a:path>
              </a:pathLst>
            </a:custGeom>
            <a:solidFill>
              <a:srgbClr val="C3CDC8"/>
            </a:solidFill>
          </p:spPr>
        </p:sp>
        <p:sp>
          <p:nvSpPr>
            <p:cNvPr name="TextBox 37" id="37"/>
            <p:cNvSpPr txBox="true"/>
            <p:nvPr/>
          </p:nvSpPr>
          <p:spPr>
            <a:xfrm>
              <a:off x="0" y="-38100"/>
              <a:ext cx="205716" cy="272067"/>
            </a:xfrm>
            <a:prstGeom prst="rect">
              <a:avLst/>
            </a:prstGeom>
          </p:spPr>
          <p:txBody>
            <a:bodyPr anchor="ctr" rtlCol="false" tIns="50800" lIns="50800" bIns="50800" rIns="50800"/>
            <a:lstStyle/>
            <a:p>
              <a:pPr algn="ctr">
                <a:lnSpc>
                  <a:spcPts val="2100"/>
                </a:lnSpc>
              </a:pPr>
              <a:r>
                <a:rPr lang="en-US" b="true" sz="1500">
                  <a:solidFill>
                    <a:srgbClr val="000000"/>
                  </a:solidFill>
                  <a:latin typeface="Helvetica World Bold"/>
                  <a:ea typeface="Helvetica World Bold"/>
                  <a:cs typeface="Helvetica World Bold"/>
                  <a:sym typeface="Helvetica World Bold"/>
                </a:rPr>
                <a:t>19</a:t>
              </a:r>
            </a:p>
          </p:txBody>
        </p:sp>
      </p:grpSp>
      <p:grpSp>
        <p:nvGrpSpPr>
          <p:cNvPr name="Group 38" id="38"/>
          <p:cNvGrpSpPr/>
          <p:nvPr/>
        </p:nvGrpSpPr>
        <p:grpSpPr>
          <a:xfrm rot="0">
            <a:off x="16488007" y="-42358"/>
            <a:ext cx="1842351" cy="184235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21011" y="0"/>
                  </a:moveTo>
                  <a:lnTo>
                    <a:pt x="791789" y="0"/>
                  </a:lnTo>
                  <a:cubicBezTo>
                    <a:pt x="797361" y="0"/>
                    <a:pt x="802706" y="2214"/>
                    <a:pt x="806646" y="6154"/>
                  </a:cubicBezTo>
                  <a:cubicBezTo>
                    <a:pt x="810586" y="10094"/>
                    <a:pt x="812800" y="15439"/>
                    <a:pt x="812800" y="21011"/>
                  </a:cubicBezTo>
                  <a:lnTo>
                    <a:pt x="812800" y="791789"/>
                  </a:lnTo>
                  <a:cubicBezTo>
                    <a:pt x="812800" y="797361"/>
                    <a:pt x="810586" y="802706"/>
                    <a:pt x="806646" y="806646"/>
                  </a:cubicBezTo>
                  <a:cubicBezTo>
                    <a:pt x="802706" y="810586"/>
                    <a:pt x="797361" y="812800"/>
                    <a:pt x="791789" y="812800"/>
                  </a:cubicBezTo>
                  <a:lnTo>
                    <a:pt x="21011" y="812800"/>
                  </a:lnTo>
                  <a:cubicBezTo>
                    <a:pt x="15439" y="812800"/>
                    <a:pt x="10094" y="810586"/>
                    <a:pt x="6154" y="806646"/>
                  </a:cubicBezTo>
                  <a:cubicBezTo>
                    <a:pt x="2214" y="802706"/>
                    <a:pt x="0" y="797361"/>
                    <a:pt x="0" y="791789"/>
                  </a:cubicBezTo>
                  <a:lnTo>
                    <a:pt x="0" y="21011"/>
                  </a:lnTo>
                  <a:cubicBezTo>
                    <a:pt x="0" y="15439"/>
                    <a:pt x="2214" y="10094"/>
                    <a:pt x="6154" y="6154"/>
                  </a:cubicBezTo>
                  <a:cubicBezTo>
                    <a:pt x="10094" y="2214"/>
                    <a:pt x="15439" y="0"/>
                    <a:pt x="21011" y="0"/>
                  </a:cubicBezTo>
                  <a:close/>
                </a:path>
              </a:pathLst>
            </a:custGeom>
            <a:solidFill>
              <a:srgbClr val="2E4033"/>
            </a:solidFill>
          </p:spPr>
        </p:sp>
        <p:sp>
          <p:nvSpPr>
            <p:cNvPr name="TextBox 40" id="4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Freeform 41" id="41"/>
          <p:cNvSpPr/>
          <p:nvPr/>
        </p:nvSpPr>
        <p:spPr>
          <a:xfrm flipH="false" flipV="false" rot="0">
            <a:off x="14256713" y="0"/>
            <a:ext cx="3795291" cy="3795291"/>
          </a:xfrm>
          <a:custGeom>
            <a:avLst/>
            <a:gdLst/>
            <a:ahLst/>
            <a:cxnLst/>
            <a:rect r="r" b="b" t="t" l="l"/>
            <a:pathLst>
              <a:path h="3795291" w="3795291">
                <a:moveTo>
                  <a:pt x="0" y="0"/>
                </a:moveTo>
                <a:lnTo>
                  <a:pt x="3795291" y="0"/>
                </a:lnTo>
                <a:lnTo>
                  <a:pt x="3795291" y="3795291"/>
                </a:lnTo>
                <a:lnTo>
                  <a:pt x="0" y="3795291"/>
                </a:lnTo>
                <a:lnTo>
                  <a:pt x="0" y="0"/>
                </a:lnTo>
                <a:close/>
              </a:path>
            </a:pathLst>
          </a:custGeom>
          <a:blipFill>
            <a:blip r:embed="rId2"/>
            <a:stretch>
              <a:fillRect l="0" t="0" r="0" b="0"/>
            </a:stretch>
          </a:blipFill>
        </p:spPr>
      </p:sp>
      <p:sp>
        <p:nvSpPr>
          <p:cNvPr name="TextBox 42" id="42"/>
          <p:cNvSpPr txBox="true"/>
          <p:nvPr/>
        </p:nvSpPr>
        <p:spPr>
          <a:xfrm rot="0">
            <a:off x="3167931" y="3725473"/>
            <a:ext cx="3485498" cy="377632"/>
          </a:xfrm>
          <a:prstGeom prst="rect">
            <a:avLst/>
          </a:prstGeom>
        </p:spPr>
        <p:txBody>
          <a:bodyPr anchor="t" rtlCol="false" tIns="0" lIns="0" bIns="0" rIns="0">
            <a:spAutoFit/>
          </a:bodyPr>
          <a:lstStyle/>
          <a:p>
            <a:pPr algn="l">
              <a:lnSpc>
                <a:spcPts val="2915"/>
              </a:lnSpc>
            </a:pPr>
            <a:r>
              <a:rPr lang="en-US" sz="2082" b="true">
                <a:solidFill>
                  <a:srgbClr val="000000"/>
                </a:solidFill>
                <a:latin typeface="Helvetica World Bold"/>
                <a:ea typeface="Helvetica World Bold"/>
                <a:cs typeface="Helvetica World Bold"/>
                <a:sym typeface="Helvetica World Bold"/>
              </a:rPr>
              <a:t>INTRODUCTION</a:t>
            </a:r>
          </a:p>
        </p:txBody>
      </p:sp>
      <p:sp>
        <p:nvSpPr>
          <p:cNvPr name="TextBox 43" id="43"/>
          <p:cNvSpPr txBox="true"/>
          <p:nvPr/>
        </p:nvSpPr>
        <p:spPr>
          <a:xfrm rot="0">
            <a:off x="3167931" y="4342943"/>
            <a:ext cx="3485498" cy="377632"/>
          </a:xfrm>
          <a:prstGeom prst="rect">
            <a:avLst/>
          </a:prstGeom>
        </p:spPr>
        <p:txBody>
          <a:bodyPr anchor="t" rtlCol="false" tIns="0" lIns="0" bIns="0" rIns="0">
            <a:spAutoFit/>
          </a:bodyPr>
          <a:lstStyle/>
          <a:p>
            <a:pPr algn="l">
              <a:lnSpc>
                <a:spcPts val="2915"/>
              </a:lnSpc>
            </a:pPr>
            <a:r>
              <a:rPr lang="en-US" sz="2082" b="true">
                <a:solidFill>
                  <a:srgbClr val="000000"/>
                </a:solidFill>
                <a:latin typeface="Helvetica World Bold"/>
                <a:ea typeface="Helvetica World Bold"/>
                <a:cs typeface="Helvetica World Bold"/>
                <a:sym typeface="Helvetica World Bold"/>
              </a:rPr>
              <a:t>A PROPOS</a:t>
            </a:r>
          </a:p>
        </p:txBody>
      </p:sp>
      <p:sp>
        <p:nvSpPr>
          <p:cNvPr name="TextBox 44" id="44"/>
          <p:cNvSpPr txBox="true"/>
          <p:nvPr/>
        </p:nvSpPr>
        <p:spPr>
          <a:xfrm rot="0">
            <a:off x="3167931" y="4969938"/>
            <a:ext cx="3485498" cy="361122"/>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DEMANDE CLIENT</a:t>
            </a:r>
          </a:p>
        </p:txBody>
      </p:sp>
      <p:sp>
        <p:nvSpPr>
          <p:cNvPr name="TextBox 45" id="45"/>
          <p:cNvSpPr txBox="true"/>
          <p:nvPr/>
        </p:nvSpPr>
        <p:spPr>
          <a:xfrm rot="0">
            <a:off x="3167931" y="5573773"/>
            <a:ext cx="3485498" cy="361122"/>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REPONSE DEV</a:t>
            </a:r>
          </a:p>
        </p:txBody>
      </p:sp>
      <p:sp>
        <p:nvSpPr>
          <p:cNvPr name="TextBox 46" id="46"/>
          <p:cNvSpPr txBox="true"/>
          <p:nvPr/>
        </p:nvSpPr>
        <p:spPr>
          <a:xfrm rot="0">
            <a:off x="3167931" y="6099257"/>
            <a:ext cx="3485498" cy="74402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NOTRE EQUIPE</a:t>
            </a:r>
          </a:p>
          <a:p>
            <a:pPr algn="l" marL="428042" indent="-214021" lvl="1">
              <a:lnSpc>
                <a:spcPts val="2775"/>
              </a:lnSpc>
              <a:buFont typeface="Arial"/>
              <a:buChar char="•"/>
            </a:pPr>
            <a:r>
              <a:rPr lang="en-US" b="true" sz="1982">
                <a:solidFill>
                  <a:srgbClr val="000000"/>
                </a:solidFill>
                <a:latin typeface="Helvetica World Bold"/>
                <a:ea typeface="Helvetica World Bold"/>
                <a:cs typeface="Helvetica World Bold"/>
                <a:sym typeface="Helvetica World Bold"/>
              </a:rPr>
              <a:t>PLANNING</a:t>
            </a:r>
          </a:p>
        </p:txBody>
      </p:sp>
      <p:sp>
        <p:nvSpPr>
          <p:cNvPr name="TextBox 47" id="47"/>
          <p:cNvSpPr txBox="true"/>
          <p:nvPr/>
        </p:nvSpPr>
        <p:spPr>
          <a:xfrm rot="0">
            <a:off x="3167931" y="6886799"/>
            <a:ext cx="3485498" cy="361122"/>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STRUCTURE GENERALE</a:t>
            </a:r>
          </a:p>
        </p:txBody>
      </p:sp>
      <p:sp>
        <p:nvSpPr>
          <p:cNvPr name="TextBox 48" id="48"/>
          <p:cNvSpPr txBox="true"/>
          <p:nvPr/>
        </p:nvSpPr>
        <p:spPr>
          <a:xfrm rot="0">
            <a:off x="3167931" y="7439820"/>
            <a:ext cx="3485498" cy="2275647"/>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STRUCTURE DÉTAILLÉE</a:t>
            </a:r>
          </a:p>
          <a:p>
            <a:pPr algn="l" marL="428042" indent="-214021" lvl="1">
              <a:lnSpc>
                <a:spcPts val="2775"/>
              </a:lnSpc>
              <a:buFont typeface="Arial"/>
              <a:buChar char="•"/>
            </a:pPr>
            <a:r>
              <a:rPr lang="en-US" b="true" sz="1982">
                <a:solidFill>
                  <a:srgbClr val="000000"/>
                </a:solidFill>
                <a:latin typeface="Helvetica World Bold"/>
                <a:ea typeface="Helvetica World Bold"/>
                <a:cs typeface="Helvetica World Bold"/>
                <a:sym typeface="Helvetica World Bold"/>
              </a:rPr>
              <a:t>SITE WEB </a:t>
            </a:r>
          </a:p>
          <a:p>
            <a:pPr algn="l" marL="428042" indent="-214021" lvl="1">
              <a:lnSpc>
                <a:spcPts val="2775"/>
              </a:lnSpc>
              <a:buFont typeface="Arial"/>
              <a:buChar char="•"/>
            </a:pPr>
            <a:r>
              <a:rPr lang="en-US" b="true" sz="1982">
                <a:solidFill>
                  <a:srgbClr val="000000"/>
                </a:solidFill>
                <a:latin typeface="Helvetica World Bold"/>
                <a:ea typeface="Helvetica World Bold"/>
                <a:cs typeface="Helvetica World Bold"/>
                <a:sym typeface="Helvetica World Bold"/>
              </a:rPr>
              <a:t>NFC + ARDUINO</a:t>
            </a:r>
          </a:p>
          <a:p>
            <a:pPr algn="l" marL="428042" indent="-214021" lvl="1">
              <a:lnSpc>
                <a:spcPts val="2775"/>
              </a:lnSpc>
              <a:buFont typeface="Arial"/>
              <a:buChar char="•"/>
            </a:pPr>
            <a:r>
              <a:rPr lang="en-US" b="true" sz="1982">
                <a:solidFill>
                  <a:srgbClr val="000000"/>
                </a:solidFill>
                <a:latin typeface="Helvetica World Bold"/>
                <a:ea typeface="Helvetica World Bold"/>
                <a:cs typeface="Helvetica World Bold"/>
                <a:sym typeface="Helvetica World Bold"/>
              </a:rPr>
              <a:t>APP MOBILE</a:t>
            </a:r>
          </a:p>
          <a:p>
            <a:pPr algn="l" marL="428042" indent="-214021" lvl="1">
              <a:lnSpc>
                <a:spcPts val="2775"/>
              </a:lnSpc>
              <a:buFont typeface="Arial"/>
              <a:buChar char="•"/>
            </a:pPr>
            <a:r>
              <a:rPr lang="en-US" b="true" sz="1982">
                <a:solidFill>
                  <a:srgbClr val="000000"/>
                </a:solidFill>
                <a:latin typeface="Helvetica World Bold"/>
                <a:ea typeface="Helvetica World Bold"/>
                <a:cs typeface="Helvetica World Bold"/>
                <a:sym typeface="Helvetica World Bold"/>
              </a:rPr>
              <a:t>BASE DE DONNÉES</a:t>
            </a:r>
          </a:p>
          <a:p>
            <a:pPr algn="l" marL="428042" indent="-214021" lvl="1">
              <a:lnSpc>
                <a:spcPts val="2775"/>
              </a:lnSpc>
              <a:buFont typeface="Arial"/>
              <a:buChar char="•"/>
            </a:pPr>
            <a:r>
              <a:rPr lang="en-US" b="true" sz="1982">
                <a:solidFill>
                  <a:srgbClr val="000000"/>
                </a:solidFill>
                <a:latin typeface="Helvetica World Bold"/>
                <a:ea typeface="Helvetica World Bold"/>
                <a:cs typeface="Helvetica World Bold"/>
                <a:sym typeface="Helvetica World Bold"/>
              </a:rPr>
              <a:t>SERVEUR</a:t>
            </a:r>
          </a:p>
        </p:txBody>
      </p:sp>
      <p:sp>
        <p:nvSpPr>
          <p:cNvPr name="TextBox 49" id="49"/>
          <p:cNvSpPr txBox="true"/>
          <p:nvPr/>
        </p:nvSpPr>
        <p:spPr>
          <a:xfrm rot="0">
            <a:off x="9506493" y="3734998"/>
            <a:ext cx="4375561" cy="361122"/>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DÉMONSTRATION</a:t>
            </a:r>
          </a:p>
        </p:txBody>
      </p:sp>
      <p:sp>
        <p:nvSpPr>
          <p:cNvPr name="TextBox 50" id="50"/>
          <p:cNvSpPr txBox="true"/>
          <p:nvPr/>
        </p:nvSpPr>
        <p:spPr>
          <a:xfrm rot="0">
            <a:off x="9506493" y="4354555"/>
            <a:ext cx="3485498" cy="361122"/>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ATTENTES DEV</a:t>
            </a:r>
          </a:p>
        </p:txBody>
      </p:sp>
      <p:sp>
        <p:nvSpPr>
          <p:cNvPr name="TextBox 51" id="51"/>
          <p:cNvSpPr txBox="true"/>
          <p:nvPr/>
        </p:nvSpPr>
        <p:spPr>
          <a:xfrm rot="0">
            <a:off x="9506493" y="4974112"/>
            <a:ext cx="3485498" cy="361122"/>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LIMITES</a:t>
            </a:r>
          </a:p>
        </p:txBody>
      </p:sp>
      <p:sp>
        <p:nvSpPr>
          <p:cNvPr name="TextBox 52" id="52"/>
          <p:cNvSpPr txBox="true"/>
          <p:nvPr/>
        </p:nvSpPr>
        <p:spPr>
          <a:xfrm rot="0">
            <a:off x="9506493" y="5593669"/>
            <a:ext cx="3485498" cy="361122"/>
          </a:xfrm>
          <a:prstGeom prst="rect">
            <a:avLst/>
          </a:prstGeom>
        </p:spPr>
        <p:txBody>
          <a:bodyPr anchor="t" rtlCol="false" tIns="0" lIns="0" bIns="0" rIns="0">
            <a:spAutoFit/>
          </a:bodyPr>
          <a:lstStyle/>
          <a:p>
            <a:pPr algn="l">
              <a:lnSpc>
                <a:spcPts val="2775"/>
              </a:lnSpc>
            </a:pPr>
            <a:r>
              <a:rPr lang="en-US" sz="1982" b="true">
                <a:solidFill>
                  <a:srgbClr val="000000"/>
                </a:solidFill>
                <a:latin typeface="Helvetica World Bold"/>
                <a:ea typeface="Helvetica World Bold"/>
                <a:cs typeface="Helvetica World Bold"/>
                <a:sym typeface="Helvetica World Bold"/>
              </a:rPr>
              <a:t>CONCLUSION</a:t>
            </a:r>
          </a:p>
        </p:txBody>
      </p:sp>
      <p:sp>
        <p:nvSpPr>
          <p:cNvPr name="TextBox 53" id="53"/>
          <p:cNvSpPr txBox="true"/>
          <p:nvPr/>
        </p:nvSpPr>
        <p:spPr>
          <a:xfrm rot="0">
            <a:off x="1677299" y="1239736"/>
            <a:ext cx="7060045" cy="1417270"/>
          </a:xfrm>
          <a:prstGeom prst="rect">
            <a:avLst/>
          </a:prstGeom>
        </p:spPr>
        <p:txBody>
          <a:bodyPr anchor="t" rtlCol="false" tIns="0" lIns="0" bIns="0" rIns="0">
            <a:spAutoFit/>
          </a:bodyPr>
          <a:lstStyle/>
          <a:p>
            <a:pPr algn="just">
              <a:lnSpc>
                <a:spcPts val="10797"/>
              </a:lnSpc>
            </a:pPr>
            <a:r>
              <a:rPr lang="en-US" b="true" sz="7712" spc="-254">
                <a:solidFill>
                  <a:srgbClr val="000000"/>
                </a:solidFill>
                <a:latin typeface="Helvetica World Bold"/>
                <a:ea typeface="Helvetica World Bold"/>
                <a:cs typeface="Helvetica World Bold"/>
                <a:sym typeface="Helvetica World Bold"/>
              </a:rPr>
              <a:t>Sommaire</a:t>
            </a:r>
          </a:p>
        </p:txBody>
      </p:sp>
      <p:sp>
        <p:nvSpPr>
          <p:cNvPr name="TextBox 54" id="54"/>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55" id="55"/>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01299"/>
            <a:ext cx="4201526" cy="6862308"/>
          </a:xfrm>
          <a:custGeom>
            <a:avLst/>
            <a:gdLst/>
            <a:ahLst/>
            <a:cxnLst/>
            <a:rect r="r" b="b" t="t" l="l"/>
            <a:pathLst>
              <a:path h="6862308" w="4201526">
                <a:moveTo>
                  <a:pt x="0" y="0"/>
                </a:moveTo>
                <a:lnTo>
                  <a:pt x="4201526" y="0"/>
                </a:lnTo>
                <a:lnTo>
                  <a:pt x="4201526" y="6862308"/>
                </a:lnTo>
                <a:lnTo>
                  <a:pt x="0" y="6862308"/>
                </a:lnTo>
                <a:lnTo>
                  <a:pt x="0" y="0"/>
                </a:lnTo>
                <a:close/>
              </a:path>
            </a:pathLst>
          </a:custGeom>
          <a:blipFill>
            <a:blip r:embed="rId2"/>
            <a:stretch>
              <a:fillRect l="-131625" t="0" r="-56270" b="-24929"/>
            </a:stretch>
          </a:blipFill>
        </p:spPr>
      </p:sp>
      <p:grpSp>
        <p:nvGrpSpPr>
          <p:cNvPr name="Group 3" id="3"/>
          <p:cNvGrpSpPr/>
          <p:nvPr/>
        </p:nvGrpSpPr>
        <p:grpSpPr>
          <a:xfrm rot="5400000">
            <a:off x="2643096" y="4677491"/>
            <a:ext cx="6612279" cy="3547645"/>
            <a:chOff x="0" y="0"/>
            <a:chExt cx="1741506" cy="934359"/>
          </a:xfrm>
        </p:grpSpPr>
        <p:sp>
          <p:nvSpPr>
            <p:cNvPr name="Freeform 4" id="4"/>
            <p:cNvSpPr/>
            <p:nvPr/>
          </p:nvSpPr>
          <p:spPr>
            <a:xfrm flipH="false" flipV="false" rot="0">
              <a:off x="0" y="0"/>
              <a:ext cx="1741506" cy="934359"/>
            </a:xfrm>
            <a:custGeom>
              <a:avLst/>
              <a:gdLst/>
              <a:ahLst/>
              <a:cxnLst/>
              <a:rect r="r" b="b" t="t" l="l"/>
              <a:pathLst>
                <a:path h="934359" w="1741506">
                  <a:moveTo>
                    <a:pt x="5854" y="0"/>
                  </a:moveTo>
                  <a:lnTo>
                    <a:pt x="1735651" y="0"/>
                  </a:lnTo>
                  <a:cubicBezTo>
                    <a:pt x="1737204" y="0"/>
                    <a:pt x="1738693" y="617"/>
                    <a:pt x="1739791" y="1715"/>
                  </a:cubicBezTo>
                  <a:cubicBezTo>
                    <a:pt x="1740889" y="2813"/>
                    <a:pt x="1741506" y="4302"/>
                    <a:pt x="1741506" y="5854"/>
                  </a:cubicBezTo>
                  <a:lnTo>
                    <a:pt x="1741506" y="928505"/>
                  </a:lnTo>
                  <a:cubicBezTo>
                    <a:pt x="1741506" y="930058"/>
                    <a:pt x="1740889" y="931547"/>
                    <a:pt x="1739791" y="932645"/>
                  </a:cubicBezTo>
                  <a:cubicBezTo>
                    <a:pt x="1738693" y="933742"/>
                    <a:pt x="1737204" y="934359"/>
                    <a:pt x="1735651" y="934359"/>
                  </a:cubicBezTo>
                  <a:lnTo>
                    <a:pt x="5854" y="934359"/>
                  </a:lnTo>
                  <a:cubicBezTo>
                    <a:pt x="4302" y="934359"/>
                    <a:pt x="2813" y="933742"/>
                    <a:pt x="1715" y="932645"/>
                  </a:cubicBezTo>
                  <a:cubicBezTo>
                    <a:pt x="617" y="931547"/>
                    <a:pt x="0" y="930058"/>
                    <a:pt x="0" y="928505"/>
                  </a:cubicBezTo>
                  <a:lnTo>
                    <a:pt x="0" y="5854"/>
                  </a:lnTo>
                  <a:cubicBezTo>
                    <a:pt x="0" y="4302"/>
                    <a:pt x="617" y="2813"/>
                    <a:pt x="1715" y="1715"/>
                  </a:cubicBezTo>
                  <a:cubicBezTo>
                    <a:pt x="2813" y="617"/>
                    <a:pt x="4302" y="0"/>
                    <a:pt x="5854" y="0"/>
                  </a:cubicBezTo>
                  <a:close/>
                </a:path>
              </a:pathLst>
            </a:custGeom>
            <a:solidFill>
              <a:srgbClr val="F0F1F3"/>
            </a:solidFill>
          </p:spPr>
        </p:sp>
        <p:sp>
          <p:nvSpPr>
            <p:cNvPr name="TextBox 5" id="5"/>
            <p:cNvSpPr txBox="true"/>
            <p:nvPr/>
          </p:nvSpPr>
          <p:spPr>
            <a:xfrm>
              <a:off x="0" y="-38100"/>
              <a:ext cx="1741506" cy="97245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288173" y="2629855"/>
            <a:ext cx="4721569" cy="7127598"/>
            <a:chOff x="0" y="0"/>
            <a:chExt cx="731495" cy="1104251"/>
          </a:xfrm>
        </p:grpSpPr>
        <p:sp>
          <p:nvSpPr>
            <p:cNvPr name="Freeform 7" id="7"/>
            <p:cNvSpPr/>
            <p:nvPr/>
          </p:nvSpPr>
          <p:spPr>
            <a:xfrm flipH="false" flipV="false" rot="0">
              <a:off x="0" y="0"/>
              <a:ext cx="731495" cy="1104251"/>
            </a:xfrm>
            <a:custGeom>
              <a:avLst/>
              <a:gdLst/>
              <a:ahLst/>
              <a:cxnLst/>
              <a:rect r="r" b="b" t="t" l="l"/>
              <a:pathLst>
                <a:path h="1104251" w="731495">
                  <a:moveTo>
                    <a:pt x="8198" y="0"/>
                  </a:moveTo>
                  <a:lnTo>
                    <a:pt x="723296" y="0"/>
                  </a:lnTo>
                  <a:cubicBezTo>
                    <a:pt x="725470" y="0"/>
                    <a:pt x="727556" y="864"/>
                    <a:pt x="729093" y="2401"/>
                  </a:cubicBezTo>
                  <a:cubicBezTo>
                    <a:pt x="730631" y="3939"/>
                    <a:pt x="731495" y="6024"/>
                    <a:pt x="731495" y="8198"/>
                  </a:cubicBezTo>
                  <a:lnTo>
                    <a:pt x="731495" y="1096053"/>
                  </a:lnTo>
                  <a:cubicBezTo>
                    <a:pt x="731495" y="1100581"/>
                    <a:pt x="727824" y="1104251"/>
                    <a:pt x="723296" y="1104251"/>
                  </a:cubicBezTo>
                  <a:lnTo>
                    <a:pt x="8198" y="1104251"/>
                  </a:lnTo>
                  <a:cubicBezTo>
                    <a:pt x="6024" y="1104251"/>
                    <a:pt x="3939" y="1103388"/>
                    <a:pt x="2401" y="1101850"/>
                  </a:cubicBezTo>
                  <a:cubicBezTo>
                    <a:pt x="864" y="1100313"/>
                    <a:pt x="0" y="1098227"/>
                    <a:pt x="0" y="1096053"/>
                  </a:cubicBezTo>
                  <a:lnTo>
                    <a:pt x="0" y="8198"/>
                  </a:lnTo>
                  <a:cubicBezTo>
                    <a:pt x="0" y="6024"/>
                    <a:pt x="864" y="3939"/>
                    <a:pt x="2401" y="2401"/>
                  </a:cubicBezTo>
                  <a:cubicBezTo>
                    <a:pt x="3939" y="864"/>
                    <a:pt x="6024" y="0"/>
                    <a:pt x="8198" y="0"/>
                  </a:cubicBezTo>
                  <a:close/>
                </a:path>
              </a:pathLst>
            </a:custGeom>
            <a:blipFill>
              <a:blip r:embed="rId3"/>
              <a:stretch>
                <a:fillRect l="-63183" t="0" r="-63183" b="0"/>
              </a:stretch>
            </a:blipFill>
          </p:spPr>
        </p:sp>
      </p:grpSp>
      <p:grpSp>
        <p:nvGrpSpPr>
          <p:cNvPr name="Group 8" id="8"/>
          <p:cNvGrpSpPr/>
          <p:nvPr/>
        </p:nvGrpSpPr>
        <p:grpSpPr>
          <a:xfrm rot="0">
            <a:off x="17773650" y="-42358"/>
            <a:ext cx="556708" cy="5567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11" id="11"/>
          <p:cNvSpPr txBox="true"/>
          <p:nvPr/>
        </p:nvSpPr>
        <p:spPr>
          <a:xfrm rot="0">
            <a:off x="8915400" y="7055956"/>
            <a:ext cx="8858250" cy="2284729"/>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Notre projet vise à moderniser et simplifier ce processus en développant une application web intuitive et accessible, reposant sur la technologie NFC pour un émargement rapide et sécurisé. </a:t>
            </a:r>
          </a:p>
          <a:p>
            <a:pPr algn="l">
              <a:lnSpc>
                <a:spcPts val="2800"/>
              </a:lnSpc>
            </a:pPr>
            <a:r>
              <a:rPr lang="en-US" sz="2000" b="true">
                <a:solidFill>
                  <a:srgbClr val="000000"/>
                </a:solidFill>
                <a:latin typeface="Helvetica World Bold"/>
                <a:ea typeface="Helvetica World Bold"/>
                <a:cs typeface="Helvetica World Bold"/>
                <a:sym typeface="Helvetica World Bold"/>
              </a:rPr>
              <a:t>Cette solution permet de centraliser et de fiabiliser les données de présence, tout en réduisant l’empreinte papier et en facilitant le travail administratif.</a:t>
            </a:r>
          </a:p>
        </p:txBody>
      </p:sp>
      <p:sp>
        <p:nvSpPr>
          <p:cNvPr name="TextBox 12" id="12"/>
          <p:cNvSpPr txBox="true"/>
          <p:nvPr/>
        </p:nvSpPr>
        <p:spPr>
          <a:xfrm rot="0">
            <a:off x="8915400" y="3644614"/>
            <a:ext cx="7539292" cy="2806699"/>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Nous sommes un groupe d’étudiants en licence MIAGE réunis autour d’un objectif commun : répondre à un besoin réel et partagé au sein de notre formation et de notre université : dématérialiser la gestion des présences.</a:t>
            </a:r>
          </a:p>
          <a:p>
            <a:pPr algn="l">
              <a:lnSpc>
                <a:spcPts val="2800"/>
              </a:lnSpc>
            </a:pPr>
            <a:r>
              <a:rPr lang="en-US" sz="2000">
                <a:solidFill>
                  <a:srgbClr val="000000"/>
                </a:solidFill>
                <a:latin typeface="Helvetica World"/>
                <a:ea typeface="Helvetica World"/>
                <a:cs typeface="Helvetica World"/>
                <a:sym typeface="Helvetica World"/>
              </a:rPr>
              <a:t>Le suivi des émargements papier était jugé fastidieux, peu pratique et source d’erreurs ou d’oublis, aussi bien pour les étudiants que pour les enseignants.</a:t>
            </a:r>
          </a:p>
          <a:p>
            <a:pPr algn="l">
              <a:lnSpc>
                <a:spcPts val="2800"/>
              </a:lnSpc>
            </a:pPr>
          </a:p>
        </p:txBody>
      </p:sp>
      <p:sp>
        <p:nvSpPr>
          <p:cNvPr name="TextBox 13" id="13"/>
          <p:cNvSpPr txBox="true"/>
          <p:nvPr/>
        </p:nvSpPr>
        <p:spPr>
          <a:xfrm rot="0">
            <a:off x="8915400" y="1207227"/>
            <a:ext cx="7060045" cy="1389472"/>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A propos</a:t>
            </a:r>
          </a:p>
        </p:txBody>
      </p:sp>
      <p:sp>
        <p:nvSpPr>
          <p:cNvPr name="TextBox 14" id="14"/>
          <p:cNvSpPr txBox="true"/>
          <p:nvPr/>
        </p:nvSpPr>
        <p:spPr>
          <a:xfrm rot="0">
            <a:off x="8915400" y="2882206"/>
            <a:ext cx="7153843" cy="396225"/>
          </a:xfrm>
          <a:prstGeom prst="rect">
            <a:avLst/>
          </a:prstGeom>
        </p:spPr>
        <p:txBody>
          <a:bodyPr anchor="t" rtlCol="false" tIns="0" lIns="0" bIns="0" rIns="0">
            <a:spAutoFit/>
          </a:bodyPr>
          <a:lstStyle/>
          <a:p>
            <a:pPr algn="just">
              <a:lnSpc>
                <a:spcPts val="3360"/>
              </a:lnSpc>
            </a:pPr>
            <a:r>
              <a:rPr lang="en-US" sz="2400">
                <a:solidFill>
                  <a:srgbClr val="000000"/>
                </a:solidFill>
                <a:latin typeface="Helvetica World"/>
                <a:ea typeface="Helvetica World"/>
                <a:cs typeface="Helvetica World"/>
                <a:sym typeface="Helvetica World"/>
              </a:rPr>
              <a:t>QUI SOMMES-NOUS ?</a:t>
            </a:r>
          </a:p>
        </p:txBody>
      </p:sp>
      <p:sp>
        <p:nvSpPr>
          <p:cNvPr name="TextBox 15" id="15"/>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6" id="16"/>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70298" y="514350"/>
            <a:ext cx="6283829" cy="9258300"/>
            <a:chOff x="0" y="0"/>
            <a:chExt cx="1655000" cy="2438400"/>
          </a:xfrm>
        </p:grpSpPr>
        <p:sp>
          <p:nvSpPr>
            <p:cNvPr name="Freeform 3" id="3"/>
            <p:cNvSpPr/>
            <p:nvPr/>
          </p:nvSpPr>
          <p:spPr>
            <a:xfrm flipH="false" flipV="false" rot="0">
              <a:off x="0" y="0"/>
              <a:ext cx="1655000" cy="2438400"/>
            </a:xfrm>
            <a:custGeom>
              <a:avLst/>
              <a:gdLst/>
              <a:ahLst/>
              <a:cxnLst/>
              <a:rect r="r" b="b" t="t" l="l"/>
              <a:pathLst>
                <a:path h="2438400" w="1655000">
                  <a:moveTo>
                    <a:pt x="6160" y="0"/>
                  </a:moveTo>
                  <a:lnTo>
                    <a:pt x="1648840" y="0"/>
                  </a:lnTo>
                  <a:cubicBezTo>
                    <a:pt x="1652242" y="0"/>
                    <a:pt x="1655000" y="2758"/>
                    <a:pt x="1655000" y="6160"/>
                  </a:cubicBezTo>
                  <a:lnTo>
                    <a:pt x="1655000" y="2432240"/>
                  </a:lnTo>
                  <a:cubicBezTo>
                    <a:pt x="1655000" y="2433874"/>
                    <a:pt x="1654351" y="2435440"/>
                    <a:pt x="1653196" y="2436596"/>
                  </a:cubicBezTo>
                  <a:cubicBezTo>
                    <a:pt x="1652041" y="2437751"/>
                    <a:pt x="1650474" y="2438400"/>
                    <a:pt x="1648840" y="2438400"/>
                  </a:cubicBezTo>
                  <a:lnTo>
                    <a:pt x="6160" y="2438400"/>
                  </a:lnTo>
                  <a:cubicBezTo>
                    <a:pt x="2758" y="2438400"/>
                    <a:pt x="0" y="2435642"/>
                    <a:pt x="0" y="2432240"/>
                  </a:cubicBezTo>
                  <a:lnTo>
                    <a:pt x="0" y="6160"/>
                  </a:lnTo>
                  <a:cubicBezTo>
                    <a:pt x="0" y="2758"/>
                    <a:pt x="2758" y="0"/>
                    <a:pt x="6160" y="0"/>
                  </a:cubicBezTo>
                  <a:close/>
                </a:path>
              </a:pathLst>
            </a:custGeom>
            <a:solidFill>
              <a:srgbClr val="F0F1F3"/>
            </a:solidFill>
          </p:spPr>
        </p:sp>
        <p:sp>
          <p:nvSpPr>
            <p:cNvPr name="TextBox 4" id="4"/>
            <p:cNvSpPr txBox="true"/>
            <p:nvPr/>
          </p:nvSpPr>
          <p:spPr>
            <a:xfrm>
              <a:off x="0" y="-38100"/>
              <a:ext cx="1655000" cy="2476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04604" y="1028700"/>
            <a:ext cx="6854696" cy="4365901"/>
            <a:chOff x="0" y="0"/>
            <a:chExt cx="1061972" cy="676392"/>
          </a:xfrm>
        </p:grpSpPr>
        <p:sp>
          <p:nvSpPr>
            <p:cNvPr name="Freeform 6" id="6"/>
            <p:cNvSpPr/>
            <p:nvPr/>
          </p:nvSpPr>
          <p:spPr>
            <a:xfrm flipH="false" flipV="false" rot="0">
              <a:off x="0" y="0"/>
              <a:ext cx="1061972" cy="676392"/>
            </a:xfrm>
            <a:custGeom>
              <a:avLst/>
              <a:gdLst/>
              <a:ahLst/>
              <a:cxnLst/>
              <a:rect r="r" b="b" t="t" l="l"/>
              <a:pathLst>
                <a:path h="676392" w="1061972">
                  <a:moveTo>
                    <a:pt x="0" y="0"/>
                  </a:moveTo>
                  <a:lnTo>
                    <a:pt x="1061972" y="0"/>
                  </a:lnTo>
                  <a:lnTo>
                    <a:pt x="1061972" y="676392"/>
                  </a:lnTo>
                  <a:lnTo>
                    <a:pt x="0" y="676392"/>
                  </a:lnTo>
                  <a:close/>
                </a:path>
              </a:pathLst>
            </a:custGeom>
            <a:blipFill>
              <a:blip r:embed="rId2"/>
              <a:stretch>
                <a:fillRect l="0" t="-2302" r="0" b="-2302"/>
              </a:stretch>
            </a:blipFill>
          </p:spPr>
        </p:sp>
      </p:grpSp>
      <p:grpSp>
        <p:nvGrpSpPr>
          <p:cNvPr name="Group 7" id="7"/>
          <p:cNvGrpSpPr/>
          <p:nvPr/>
        </p:nvGrpSpPr>
        <p:grpSpPr>
          <a:xfrm rot="0">
            <a:off x="17773650" y="-42358"/>
            <a:ext cx="556708" cy="55670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10" id="10"/>
          <p:cNvSpPr txBox="true"/>
          <p:nvPr/>
        </p:nvSpPr>
        <p:spPr>
          <a:xfrm rot="-5400000">
            <a:off x="13602538" y="7312367"/>
            <a:ext cx="3453757" cy="495260"/>
          </a:xfrm>
          <a:prstGeom prst="rect">
            <a:avLst/>
          </a:prstGeom>
        </p:spPr>
        <p:txBody>
          <a:bodyPr anchor="t" rtlCol="false" tIns="0" lIns="0" bIns="0" rIns="0">
            <a:spAutoFit/>
          </a:bodyPr>
          <a:lstStyle/>
          <a:p>
            <a:pPr algn="just">
              <a:lnSpc>
                <a:spcPts val="3724"/>
              </a:lnSpc>
            </a:pPr>
            <a:r>
              <a:rPr lang="en-US" b="true" sz="2660" spc="-87">
                <a:solidFill>
                  <a:srgbClr val="000000"/>
                </a:solidFill>
                <a:latin typeface="Helvetica World Bold"/>
                <a:ea typeface="Helvetica World Bold"/>
                <a:cs typeface="Helvetica World Bold"/>
                <a:sym typeface="Helvetica World Bold"/>
              </a:rPr>
              <a:t>Innovation Impact</a:t>
            </a:r>
          </a:p>
        </p:txBody>
      </p:sp>
      <p:sp>
        <p:nvSpPr>
          <p:cNvPr name="TextBox 11" id="11"/>
          <p:cNvSpPr txBox="true"/>
          <p:nvPr/>
        </p:nvSpPr>
        <p:spPr>
          <a:xfrm rot="0">
            <a:off x="1441342" y="3455221"/>
            <a:ext cx="8557049" cy="1518919"/>
          </a:xfrm>
          <a:prstGeom prst="rect">
            <a:avLst/>
          </a:prstGeom>
        </p:spPr>
        <p:txBody>
          <a:bodyPr anchor="t" rtlCol="false" tIns="0" lIns="0" bIns="0" rIns="0">
            <a:spAutoFit/>
          </a:bodyPr>
          <a:lstStyle/>
          <a:p>
            <a:pPr algn="l">
              <a:lnSpc>
                <a:spcPts val="2800"/>
              </a:lnSpc>
            </a:pPr>
            <a:r>
              <a:rPr lang="en-US" sz="2000" b="true">
                <a:solidFill>
                  <a:srgbClr val="000000"/>
                </a:solidFill>
                <a:latin typeface="Helvetica World Bold"/>
                <a:ea typeface="Helvetica World Bold"/>
                <a:cs typeface="Helvetica World Bold"/>
                <a:sym typeface="Helvetica World Bold"/>
              </a:rPr>
              <a:t>Le responsable de la formation MIAGE souhaite dématérialiser la gestion des présences des étudiants et enseignants pour remplacer le système actuel basé sur des feuilles papier signées manuellement et transmises au CFA.</a:t>
            </a:r>
          </a:p>
        </p:txBody>
      </p:sp>
      <p:sp>
        <p:nvSpPr>
          <p:cNvPr name="TextBox 12" id="12"/>
          <p:cNvSpPr txBox="true"/>
          <p:nvPr/>
        </p:nvSpPr>
        <p:spPr>
          <a:xfrm rot="0">
            <a:off x="514350" y="5795018"/>
            <a:ext cx="7574395" cy="3159124"/>
          </a:xfrm>
          <a:prstGeom prst="rect">
            <a:avLst/>
          </a:prstGeom>
        </p:spPr>
        <p:txBody>
          <a:bodyPr anchor="t" rtlCol="false" tIns="0" lIns="0" bIns="0" rIns="0">
            <a:spAutoFit/>
          </a:bodyPr>
          <a:lstStyle/>
          <a:p>
            <a:pPr algn="l">
              <a:lnSpc>
                <a:spcPts val="2800"/>
              </a:lnSpc>
            </a:pPr>
            <a:r>
              <a:rPr lang="en-US" sz="2000">
                <a:solidFill>
                  <a:srgbClr val="000000"/>
                </a:solidFill>
                <a:latin typeface="Helvetica World"/>
                <a:ea typeface="Helvetica World"/>
                <a:cs typeface="Helvetica World"/>
                <a:sym typeface="Helvetica World"/>
              </a:rPr>
              <a:t>Objectifs du projet</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Automatiser la saisie et la vérification des présences.</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Réduire les erreurs, oublis et risques de perte des feuilles papier.</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Simplifier la vérification de la cohérence avec l’emploi du temps prévu.</a:t>
            </a:r>
          </a:p>
          <a:p>
            <a:pPr algn="l" marL="431807" indent="-215904" lvl="1">
              <a:lnSpc>
                <a:spcPts val="2800"/>
              </a:lnSpc>
              <a:buFont typeface="Arial"/>
              <a:buChar char="•"/>
            </a:pPr>
            <a:r>
              <a:rPr lang="en-US" sz="2000">
                <a:solidFill>
                  <a:srgbClr val="000000"/>
                </a:solidFill>
                <a:latin typeface="Helvetica World"/>
                <a:ea typeface="Helvetica World"/>
                <a:cs typeface="Helvetica World"/>
                <a:sym typeface="Helvetica World"/>
              </a:rPr>
              <a:t>Proposer une solution attractive et facile d’usage (Web/Mobile, QR Code, NFC) tout en garantissant la sécurité des données.</a:t>
            </a:r>
          </a:p>
          <a:p>
            <a:pPr algn="l">
              <a:lnSpc>
                <a:spcPts val="2800"/>
              </a:lnSpc>
            </a:pPr>
          </a:p>
        </p:txBody>
      </p:sp>
      <p:sp>
        <p:nvSpPr>
          <p:cNvPr name="TextBox 13" id="13"/>
          <p:cNvSpPr txBox="true"/>
          <p:nvPr/>
        </p:nvSpPr>
        <p:spPr>
          <a:xfrm rot="0">
            <a:off x="463232" y="674412"/>
            <a:ext cx="8680768" cy="1392243"/>
          </a:xfrm>
          <a:prstGeom prst="rect">
            <a:avLst/>
          </a:prstGeom>
        </p:spPr>
        <p:txBody>
          <a:bodyPr anchor="t" rtlCol="false" tIns="0" lIns="0" bIns="0" rIns="0">
            <a:spAutoFit/>
          </a:bodyPr>
          <a:lstStyle/>
          <a:p>
            <a:pPr algn="just">
              <a:lnSpc>
                <a:spcPts val="10517"/>
              </a:lnSpc>
            </a:pPr>
            <a:r>
              <a:rPr lang="en-US" b="true" sz="7512" spc="-247">
                <a:solidFill>
                  <a:srgbClr val="000000"/>
                </a:solidFill>
                <a:latin typeface="Helvetica World Bold"/>
                <a:ea typeface="Helvetica World Bold"/>
                <a:cs typeface="Helvetica World Bold"/>
                <a:sym typeface="Helvetica World Bold"/>
              </a:rPr>
              <a:t>DEMANDE CLIENT</a:t>
            </a:r>
          </a:p>
        </p:txBody>
      </p:sp>
      <p:sp>
        <p:nvSpPr>
          <p:cNvPr name="TextBox 14" id="14"/>
          <p:cNvSpPr txBox="true"/>
          <p:nvPr/>
        </p:nvSpPr>
        <p:spPr>
          <a:xfrm rot="0">
            <a:off x="1028700" y="2238105"/>
            <a:ext cx="7153843" cy="396238"/>
          </a:xfrm>
          <a:prstGeom prst="rect">
            <a:avLst/>
          </a:prstGeom>
        </p:spPr>
        <p:txBody>
          <a:bodyPr anchor="t" rtlCol="false" tIns="0" lIns="0" bIns="0" rIns="0">
            <a:spAutoFit/>
          </a:bodyPr>
          <a:lstStyle/>
          <a:p>
            <a:pPr algn="just">
              <a:lnSpc>
                <a:spcPts val="3360"/>
              </a:lnSpc>
            </a:pPr>
            <a:r>
              <a:rPr lang="en-US" sz="2400">
                <a:solidFill>
                  <a:srgbClr val="000000"/>
                </a:solidFill>
                <a:latin typeface="Helvetica World"/>
                <a:ea typeface="Helvetica World"/>
                <a:cs typeface="Helvetica World"/>
                <a:sym typeface="Helvetica World"/>
              </a:rPr>
              <a:t>LE DÉBUT D'UNE TRANSFORMATION</a:t>
            </a:r>
          </a:p>
        </p:txBody>
      </p:sp>
      <p:sp>
        <p:nvSpPr>
          <p:cNvPr name="TextBox 15" id="15"/>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6" id="16"/>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9610" y="131973"/>
            <a:ext cx="11888779" cy="10023054"/>
          </a:xfrm>
          <a:custGeom>
            <a:avLst/>
            <a:gdLst/>
            <a:ahLst/>
            <a:cxnLst/>
            <a:rect r="r" b="b" t="t" l="l"/>
            <a:pathLst>
              <a:path h="10023054" w="11888779">
                <a:moveTo>
                  <a:pt x="0" y="0"/>
                </a:moveTo>
                <a:lnTo>
                  <a:pt x="11888780" y="0"/>
                </a:lnTo>
                <a:lnTo>
                  <a:pt x="11888780" y="10023054"/>
                </a:lnTo>
                <a:lnTo>
                  <a:pt x="0" y="10023054"/>
                </a:lnTo>
                <a:lnTo>
                  <a:pt x="0" y="0"/>
                </a:lnTo>
                <a:close/>
              </a:path>
            </a:pathLst>
          </a:custGeom>
          <a:blipFill>
            <a:blip r:embed="rId2"/>
            <a:stretch>
              <a:fillRect l="0" t="-1967" r="0" b="-1967"/>
            </a:stretch>
          </a:blipFill>
        </p:spPr>
      </p:sp>
      <p:sp>
        <p:nvSpPr>
          <p:cNvPr name="TextBox 3" id="3"/>
          <p:cNvSpPr txBox="true"/>
          <p:nvPr/>
        </p:nvSpPr>
        <p:spPr>
          <a:xfrm rot="0">
            <a:off x="17792477" y="972480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7</a:t>
            </a:r>
          </a:p>
        </p:txBody>
      </p:sp>
      <p:sp>
        <p:nvSpPr>
          <p:cNvPr name="TextBox 4" id="4"/>
          <p:cNvSpPr txBox="true"/>
          <p:nvPr/>
        </p:nvSpPr>
        <p:spPr>
          <a:xfrm rot="0">
            <a:off x="242287" y="667578"/>
            <a:ext cx="4792623" cy="361122"/>
          </a:xfrm>
          <a:prstGeom prst="rect">
            <a:avLst/>
          </a:prstGeom>
        </p:spPr>
        <p:txBody>
          <a:bodyPr anchor="t" rtlCol="false" tIns="0" lIns="0" bIns="0" rIns="0">
            <a:spAutoFit/>
          </a:bodyPr>
          <a:lstStyle/>
          <a:p>
            <a:pPr algn="ctr">
              <a:lnSpc>
                <a:spcPts val="2775"/>
              </a:lnSpc>
              <a:spcBef>
                <a:spcPct val="0"/>
              </a:spcBef>
            </a:pPr>
            <a:r>
              <a:rPr lang="en-US" b="true" sz="1982">
                <a:solidFill>
                  <a:srgbClr val="000000"/>
                </a:solidFill>
                <a:latin typeface="Helvetica World Bold"/>
                <a:ea typeface="Helvetica World Bold"/>
                <a:cs typeface="Helvetica World Bold"/>
                <a:sym typeface="Helvetica World Bold"/>
              </a:rPr>
              <a:t>DIAGRAMME DES CAS D’UTILISATIONS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58576" y="514350"/>
            <a:ext cx="12370847" cy="8743950"/>
            <a:chOff x="0" y="0"/>
            <a:chExt cx="4233113" cy="2992045"/>
          </a:xfrm>
        </p:grpSpPr>
        <p:sp>
          <p:nvSpPr>
            <p:cNvPr name="Freeform 3" id="3"/>
            <p:cNvSpPr/>
            <p:nvPr/>
          </p:nvSpPr>
          <p:spPr>
            <a:xfrm flipH="false" flipV="false" rot="0">
              <a:off x="0" y="0"/>
              <a:ext cx="4233113" cy="2992045"/>
            </a:xfrm>
            <a:custGeom>
              <a:avLst/>
              <a:gdLst/>
              <a:ahLst/>
              <a:cxnLst/>
              <a:rect r="r" b="b" t="t" l="l"/>
              <a:pathLst>
                <a:path h="2992045" w="4233113">
                  <a:moveTo>
                    <a:pt x="3129" y="0"/>
                  </a:moveTo>
                  <a:lnTo>
                    <a:pt x="4229984" y="0"/>
                  </a:lnTo>
                  <a:cubicBezTo>
                    <a:pt x="4231712" y="0"/>
                    <a:pt x="4233113" y="1401"/>
                    <a:pt x="4233113" y="3129"/>
                  </a:cubicBezTo>
                  <a:lnTo>
                    <a:pt x="4233113" y="2988916"/>
                  </a:lnTo>
                  <a:cubicBezTo>
                    <a:pt x="4233113" y="2989745"/>
                    <a:pt x="4232783" y="2990541"/>
                    <a:pt x="4232196" y="2991128"/>
                  </a:cubicBezTo>
                  <a:cubicBezTo>
                    <a:pt x="4231610" y="2991715"/>
                    <a:pt x="4230814" y="2992045"/>
                    <a:pt x="4229984" y="2992045"/>
                  </a:cubicBezTo>
                  <a:lnTo>
                    <a:pt x="3129" y="2992045"/>
                  </a:lnTo>
                  <a:cubicBezTo>
                    <a:pt x="2299" y="2992045"/>
                    <a:pt x="1503" y="2991715"/>
                    <a:pt x="916" y="2991128"/>
                  </a:cubicBezTo>
                  <a:cubicBezTo>
                    <a:pt x="330" y="2990541"/>
                    <a:pt x="0" y="2989745"/>
                    <a:pt x="0" y="2988916"/>
                  </a:cubicBezTo>
                  <a:lnTo>
                    <a:pt x="0" y="3129"/>
                  </a:lnTo>
                  <a:cubicBezTo>
                    <a:pt x="0" y="2299"/>
                    <a:pt x="330" y="1503"/>
                    <a:pt x="916" y="916"/>
                  </a:cubicBezTo>
                  <a:cubicBezTo>
                    <a:pt x="1503" y="330"/>
                    <a:pt x="2299" y="0"/>
                    <a:pt x="3129" y="0"/>
                  </a:cubicBezTo>
                  <a:close/>
                </a:path>
              </a:pathLst>
            </a:custGeom>
            <a:solidFill>
              <a:srgbClr val="C3CDC8"/>
            </a:solidFill>
          </p:spPr>
        </p:sp>
        <p:sp>
          <p:nvSpPr>
            <p:cNvPr name="TextBox 4" id="4"/>
            <p:cNvSpPr txBox="true"/>
            <p:nvPr/>
          </p:nvSpPr>
          <p:spPr>
            <a:xfrm>
              <a:off x="0" y="-38100"/>
              <a:ext cx="4233113" cy="30301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710166" y="1882132"/>
            <a:ext cx="2148812" cy="2148812"/>
          </a:xfrm>
          <a:custGeom>
            <a:avLst/>
            <a:gdLst/>
            <a:ahLst/>
            <a:cxnLst/>
            <a:rect r="r" b="b" t="t" l="l"/>
            <a:pathLst>
              <a:path h="2148812" w="2148812">
                <a:moveTo>
                  <a:pt x="0" y="0"/>
                </a:moveTo>
                <a:lnTo>
                  <a:pt x="2148812" y="0"/>
                </a:lnTo>
                <a:lnTo>
                  <a:pt x="2148812" y="2148812"/>
                </a:lnTo>
                <a:lnTo>
                  <a:pt x="0" y="2148812"/>
                </a:lnTo>
                <a:lnTo>
                  <a:pt x="0" y="0"/>
                </a:lnTo>
                <a:close/>
              </a:path>
            </a:pathLst>
          </a:custGeom>
          <a:blipFill>
            <a:blip r:embed="rId2"/>
            <a:stretch>
              <a:fillRect l="0" t="0" r="0" b="0"/>
            </a:stretch>
          </a:blipFill>
        </p:spPr>
      </p:sp>
      <p:sp>
        <p:nvSpPr>
          <p:cNvPr name="Freeform 6" id="6"/>
          <p:cNvSpPr/>
          <p:nvPr/>
        </p:nvSpPr>
        <p:spPr>
          <a:xfrm flipH="false" flipV="false" rot="0">
            <a:off x="5916612" y="1739591"/>
            <a:ext cx="2381210" cy="2291353"/>
          </a:xfrm>
          <a:custGeom>
            <a:avLst/>
            <a:gdLst/>
            <a:ahLst/>
            <a:cxnLst/>
            <a:rect r="r" b="b" t="t" l="l"/>
            <a:pathLst>
              <a:path h="2291353" w="2381210">
                <a:moveTo>
                  <a:pt x="0" y="0"/>
                </a:moveTo>
                <a:lnTo>
                  <a:pt x="2381210" y="0"/>
                </a:lnTo>
                <a:lnTo>
                  <a:pt x="2381210" y="2291353"/>
                </a:lnTo>
                <a:lnTo>
                  <a:pt x="0" y="2291353"/>
                </a:lnTo>
                <a:lnTo>
                  <a:pt x="0" y="0"/>
                </a:lnTo>
                <a:close/>
              </a:path>
            </a:pathLst>
          </a:custGeom>
          <a:blipFill>
            <a:blip r:embed="rId3"/>
            <a:stretch>
              <a:fillRect l="0" t="0" r="0" b="0"/>
            </a:stretch>
          </a:blipFill>
        </p:spPr>
      </p:sp>
      <p:sp>
        <p:nvSpPr>
          <p:cNvPr name="Freeform 7" id="7"/>
          <p:cNvSpPr/>
          <p:nvPr/>
        </p:nvSpPr>
        <p:spPr>
          <a:xfrm flipH="false" flipV="false" rot="0">
            <a:off x="10552963" y="1720598"/>
            <a:ext cx="2224246" cy="2310346"/>
          </a:xfrm>
          <a:custGeom>
            <a:avLst/>
            <a:gdLst/>
            <a:ahLst/>
            <a:cxnLst/>
            <a:rect r="r" b="b" t="t" l="l"/>
            <a:pathLst>
              <a:path h="2310346" w="2224246">
                <a:moveTo>
                  <a:pt x="0" y="0"/>
                </a:moveTo>
                <a:lnTo>
                  <a:pt x="2224245" y="0"/>
                </a:lnTo>
                <a:lnTo>
                  <a:pt x="2224245" y="2310346"/>
                </a:lnTo>
                <a:lnTo>
                  <a:pt x="0" y="2310346"/>
                </a:lnTo>
                <a:lnTo>
                  <a:pt x="0" y="0"/>
                </a:lnTo>
                <a:close/>
              </a:path>
            </a:pathLst>
          </a:custGeom>
          <a:blipFill>
            <a:blip r:embed="rId4"/>
            <a:stretch>
              <a:fillRect l="0" t="0" r="0" b="0"/>
            </a:stretch>
          </a:blipFill>
        </p:spPr>
      </p:sp>
      <p:sp>
        <p:nvSpPr>
          <p:cNvPr name="Freeform 8" id="8"/>
          <p:cNvSpPr/>
          <p:nvPr/>
        </p:nvSpPr>
        <p:spPr>
          <a:xfrm flipH="false" flipV="false" rot="0">
            <a:off x="14629374" y="1720598"/>
            <a:ext cx="2476369" cy="2310346"/>
          </a:xfrm>
          <a:custGeom>
            <a:avLst/>
            <a:gdLst/>
            <a:ahLst/>
            <a:cxnLst/>
            <a:rect r="r" b="b" t="t" l="l"/>
            <a:pathLst>
              <a:path h="2310346" w="2476369">
                <a:moveTo>
                  <a:pt x="0" y="0"/>
                </a:moveTo>
                <a:lnTo>
                  <a:pt x="2476369" y="0"/>
                </a:lnTo>
                <a:lnTo>
                  <a:pt x="2476369" y="2310346"/>
                </a:lnTo>
                <a:lnTo>
                  <a:pt x="0" y="2310346"/>
                </a:lnTo>
                <a:lnTo>
                  <a:pt x="0" y="0"/>
                </a:lnTo>
                <a:close/>
              </a:path>
            </a:pathLst>
          </a:custGeom>
          <a:blipFill>
            <a:blip r:embed="rId5"/>
            <a:stretch>
              <a:fillRect l="0" t="0" r="0" b="-9234"/>
            </a:stretch>
          </a:blipFill>
        </p:spPr>
      </p:sp>
      <p:sp>
        <p:nvSpPr>
          <p:cNvPr name="TextBox 9" id="9"/>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10" id="10"/>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8</a:t>
            </a:r>
          </a:p>
        </p:txBody>
      </p:sp>
      <p:sp>
        <p:nvSpPr>
          <p:cNvPr name="TextBox 11" id="11"/>
          <p:cNvSpPr txBox="true"/>
          <p:nvPr/>
        </p:nvSpPr>
        <p:spPr>
          <a:xfrm rot="0">
            <a:off x="117132" y="4320969"/>
            <a:ext cx="4855387" cy="3189222"/>
          </a:xfrm>
          <a:prstGeom prst="rect">
            <a:avLst/>
          </a:prstGeom>
        </p:spPr>
        <p:txBody>
          <a:bodyPr anchor="t" rtlCol="false" tIns="0" lIns="0" bIns="0" rIns="0">
            <a:spAutoFit/>
          </a:bodyPr>
          <a:lstStyle/>
          <a:p>
            <a:pPr algn="ctr">
              <a:lnSpc>
                <a:spcPts val="2611"/>
              </a:lnSpc>
              <a:spcBef>
                <a:spcPct val="0"/>
              </a:spcBef>
            </a:pPr>
            <a:r>
              <a:rPr lang="en-US" b="true" sz="1865">
                <a:solidFill>
                  <a:srgbClr val="000000"/>
                </a:solidFill>
                <a:latin typeface="Helvetica World Bold"/>
                <a:ea typeface="Helvetica World Bold"/>
                <a:cs typeface="Helvetica World Bold"/>
                <a:sym typeface="Helvetica World Bold"/>
              </a:rPr>
              <a:t>- AUTOMATISATION C</a:t>
            </a:r>
            <a:r>
              <a:rPr lang="en-US" b="true" sz="1865">
                <a:solidFill>
                  <a:srgbClr val="000000"/>
                </a:solidFill>
                <a:latin typeface="Helvetica World Bold"/>
                <a:ea typeface="Helvetica World Bold"/>
                <a:cs typeface="Helvetica World Bold"/>
                <a:sym typeface="Helvetica World Bold"/>
              </a:rPr>
              <a:t>OMPLÈTE DE L’ÉMARGEMENT</a:t>
            </a:r>
          </a:p>
          <a:p>
            <a:pPr algn="ctr">
              <a:lnSpc>
                <a:spcPts val="2611"/>
              </a:lnSpc>
              <a:spcBef>
                <a:spcPct val="0"/>
              </a:spcBef>
            </a:pPr>
            <a:r>
              <a:rPr lang="en-US" b="true" sz="1865">
                <a:solidFill>
                  <a:srgbClr val="000000"/>
                </a:solidFill>
                <a:latin typeface="Helvetica World Bold"/>
                <a:ea typeface="Helvetica World Bold"/>
                <a:cs typeface="Helvetica World Bold"/>
                <a:sym typeface="Helvetica World Bold"/>
              </a:rPr>
              <a:t>- SOLUTION MODERNE (NFC, WEB)</a:t>
            </a:r>
          </a:p>
          <a:p>
            <a:pPr algn="ctr">
              <a:lnSpc>
                <a:spcPts val="2611"/>
              </a:lnSpc>
              <a:spcBef>
                <a:spcPct val="0"/>
              </a:spcBef>
            </a:pPr>
            <a:r>
              <a:rPr lang="en-US" b="true" sz="1865">
                <a:solidFill>
                  <a:srgbClr val="000000"/>
                </a:solidFill>
                <a:latin typeface="Helvetica World Bold"/>
                <a:ea typeface="Helvetica World Bold"/>
                <a:cs typeface="Helvetica World Bold"/>
                <a:sym typeface="Helvetica World Bold"/>
              </a:rPr>
              <a:t>- INTERFACE INTUITIVE ADAPTÉE AUX RÔLES (ADMIN, PROF, ÉTUDIANT, GRETA)</a:t>
            </a:r>
          </a:p>
          <a:p>
            <a:pPr algn="ctr">
              <a:lnSpc>
                <a:spcPts val="2611"/>
              </a:lnSpc>
              <a:spcBef>
                <a:spcPct val="0"/>
              </a:spcBef>
            </a:pPr>
            <a:r>
              <a:rPr lang="en-US" b="true" sz="1865">
                <a:solidFill>
                  <a:srgbClr val="000000"/>
                </a:solidFill>
                <a:latin typeface="Helvetica World Bold"/>
                <a:ea typeface="Helvetica World Bold"/>
                <a:cs typeface="Helvetica World Bold"/>
                <a:sym typeface="Helvetica World Bold"/>
              </a:rPr>
              <a:t>- STOCKAGE CENTRALISÉ ET SÉCURISÉ DES DONNÉES</a:t>
            </a:r>
          </a:p>
          <a:p>
            <a:pPr algn="ctr">
              <a:lnSpc>
                <a:spcPts val="2611"/>
              </a:lnSpc>
              <a:spcBef>
                <a:spcPct val="0"/>
              </a:spcBef>
            </a:pPr>
            <a:r>
              <a:rPr lang="en-US" b="true" sz="1865">
                <a:solidFill>
                  <a:srgbClr val="000000"/>
                </a:solidFill>
                <a:latin typeface="Helvetica World Bold"/>
                <a:ea typeface="Helvetica World Bold"/>
                <a:cs typeface="Helvetica World Bold"/>
                <a:sym typeface="Helvetica World Bold"/>
              </a:rPr>
              <a:t>- GAIN DE TEMPS IMPORTANT POUR LE CFA ET LES ENSEIGNANTS</a:t>
            </a:r>
          </a:p>
        </p:txBody>
      </p:sp>
      <p:sp>
        <p:nvSpPr>
          <p:cNvPr name="TextBox 12" id="12"/>
          <p:cNvSpPr txBox="true"/>
          <p:nvPr/>
        </p:nvSpPr>
        <p:spPr>
          <a:xfrm rot="0">
            <a:off x="5201630" y="4330494"/>
            <a:ext cx="4109144" cy="3050464"/>
          </a:xfrm>
          <a:prstGeom prst="rect">
            <a:avLst/>
          </a:prstGeom>
        </p:spPr>
        <p:txBody>
          <a:bodyPr anchor="t" rtlCol="false" tIns="0" lIns="0" bIns="0" rIns="0">
            <a:spAutoFit/>
          </a:bodyPr>
          <a:lstStyle/>
          <a:p>
            <a:pPr algn="ctr">
              <a:lnSpc>
                <a:spcPts val="2804"/>
              </a:lnSpc>
              <a:spcBef>
                <a:spcPct val="0"/>
              </a:spcBef>
            </a:pPr>
            <a:r>
              <a:rPr lang="en-US" b="true" sz="2002">
                <a:solidFill>
                  <a:srgbClr val="000000"/>
                </a:solidFill>
                <a:latin typeface="Helvetica World Bold"/>
                <a:ea typeface="Helvetica World Bold"/>
                <a:cs typeface="Helvetica World Bold"/>
                <a:sym typeface="Helvetica World Bold"/>
              </a:rPr>
              <a:t>- DÉPENDANCE AU MA</a:t>
            </a:r>
            <a:r>
              <a:rPr lang="en-US" b="true" sz="2002">
                <a:solidFill>
                  <a:srgbClr val="000000"/>
                </a:solidFill>
                <a:latin typeface="Helvetica World Bold"/>
                <a:ea typeface="Helvetica World Bold"/>
                <a:cs typeface="Helvetica World Bold"/>
                <a:sym typeface="Helvetica World Bold"/>
              </a:rPr>
              <a:t>TÉRIEL NFC ET AU MICROPROCESSEUR</a:t>
            </a:r>
          </a:p>
          <a:p>
            <a:pPr algn="ctr">
              <a:lnSpc>
                <a:spcPts val="2804"/>
              </a:lnSpc>
              <a:spcBef>
                <a:spcPct val="0"/>
              </a:spcBef>
            </a:pPr>
            <a:r>
              <a:rPr lang="en-US" b="true" sz="2002">
                <a:solidFill>
                  <a:srgbClr val="000000"/>
                </a:solidFill>
                <a:latin typeface="Helvetica World Bold"/>
                <a:ea typeface="Helvetica World Bold"/>
                <a:cs typeface="Helvetica World Bold"/>
                <a:sym typeface="Helvetica World Bold"/>
              </a:rPr>
              <a:t>- DÉPENDANCE AU RÉSEAU POUR LA SYNCHRONISATION DES DONNÉES</a:t>
            </a:r>
          </a:p>
          <a:p>
            <a:pPr algn="ctr">
              <a:lnSpc>
                <a:spcPts val="2804"/>
              </a:lnSpc>
              <a:spcBef>
                <a:spcPct val="0"/>
              </a:spcBef>
            </a:pPr>
            <a:r>
              <a:rPr lang="en-US" b="true" sz="2002">
                <a:solidFill>
                  <a:srgbClr val="000000"/>
                </a:solidFill>
                <a:latin typeface="Helvetica World Bold"/>
                <a:ea typeface="Helvetica World Bold"/>
                <a:cs typeface="Helvetica World Bold"/>
                <a:sym typeface="Helvetica World Bold"/>
              </a:rPr>
              <a:t>- COMPLEXITÉ TECHNIQUE POUR LA MAINTENANCE (SITE, SERVEUR, ARDUINO)</a:t>
            </a:r>
          </a:p>
        </p:txBody>
      </p:sp>
      <p:sp>
        <p:nvSpPr>
          <p:cNvPr name="TextBox 13" id="13"/>
          <p:cNvSpPr txBox="true"/>
          <p:nvPr/>
        </p:nvSpPr>
        <p:spPr>
          <a:xfrm rot="0">
            <a:off x="9539374" y="3992844"/>
            <a:ext cx="4528244" cy="4295582"/>
          </a:xfrm>
          <a:prstGeom prst="rect">
            <a:avLst/>
          </a:prstGeom>
        </p:spPr>
        <p:txBody>
          <a:bodyPr anchor="t" rtlCol="false" tIns="0" lIns="0" bIns="0" rIns="0">
            <a:spAutoFit/>
          </a:bodyPr>
          <a:lstStyle/>
          <a:p>
            <a:pPr algn="ctr">
              <a:lnSpc>
                <a:spcPts val="2635"/>
              </a:lnSpc>
            </a:pPr>
          </a:p>
          <a:p>
            <a:pPr algn="ctr">
              <a:lnSpc>
                <a:spcPts val="2635"/>
              </a:lnSpc>
              <a:spcBef>
                <a:spcPct val="0"/>
              </a:spcBef>
            </a:pPr>
            <a:r>
              <a:rPr lang="en-US" b="true" sz="1882">
                <a:solidFill>
                  <a:srgbClr val="000000"/>
                </a:solidFill>
                <a:latin typeface="Helvetica World Bold"/>
                <a:ea typeface="Helvetica World Bold"/>
                <a:cs typeface="Helvetica World Bold"/>
                <a:sym typeface="Helvetica World Bold"/>
              </a:rPr>
              <a:t>- Extensi</a:t>
            </a:r>
            <a:r>
              <a:rPr lang="en-US" b="true" sz="1882">
                <a:solidFill>
                  <a:srgbClr val="000000"/>
                </a:solidFill>
                <a:latin typeface="Helvetica World Bold"/>
                <a:ea typeface="Helvetica World Bold"/>
                <a:cs typeface="Helvetica World Bold"/>
                <a:sym typeface="Helvetica World Bold"/>
              </a:rPr>
              <a:t>ON À D’AUTRES FILIÈRES OU ÉTABLISSEMENTS</a:t>
            </a:r>
          </a:p>
          <a:p>
            <a:pPr algn="ctr">
              <a:lnSpc>
                <a:spcPts val="2635"/>
              </a:lnSpc>
              <a:spcBef>
                <a:spcPct val="0"/>
              </a:spcBef>
            </a:pPr>
            <a:r>
              <a:rPr lang="en-US" b="true" sz="1882">
                <a:solidFill>
                  <a:srgbClr val="000000"/>
                </a:solidFill>
                <a:latin typeface="Helvetica World Bold"/>
                <a:ea typeface="Helvetica World Bold"/>
                <a:cs typeface="Helvetica World Bold"/>
                <a:sym typeface="Helvetica World Bold"/>
              </a:rPr>
              <a:t>- AJOUT DE NOUVELLES FONCTIONNALITÉS (STATISTIQUES, RAPPELS)</a:t>
            </a:r>
          </a:p>
          <a:p>
            <a:pPr algn="ctr">
              <a:lnSpc>
                <a:spcPts val="2635"/>
              </a:lnSpc>
              <a:spcBef>
                <a:spcPct val="0"/>
              </a:spcBef>
            </a:pPr>
            <a:r>
              <a:rPr lang="en-US" b="true" sz="1882">
                <a:solidFill>
                  <a:srgbClr val="000000"/>
                </a:solidFill>
                <a:latin typeface="Helvetica World Bold"/>
                <a:ea typeface="Helvetica World Bold"/>
                <a:cs typeface="Helvetica World Bold"/>
                <a:sym typeface="Helvetica World Bold"/>
              </a:rPr>
              <a:t>- RENFORCEMENT DE LA DÉMATÉRIALISATION DES PROCÉDURES ADMINISTRATIVES</a:t>
            </a:r>
          </a:p>
          <a:p>
            <a:pPr algn="ctr">
              <a:lnSpc>
                <a:spcPts val="2635"/>
              </a:lnSpc>
              <a:spcBef>
                <a:spcPct val="0"/>
              </a:spcBef>
            </a:pPr>
            <a:r>
              <a:rPr lang="en-US" b="true" sz="1882">
                <a:solidFill>
                  <a:srgbClr val="000000"/>
                </a:solidFill>
                <a:latin typeface="Helvetica World Bold"/>
                <a:ea typeface="Helvetica World Bold"/>
                <a:cs typeface="Helvetica World Bold"/>
                <a:sym typeface="Helvetica World Bold"/>
              </a:rPr>
              <a:t>- POSSIBILITÉ D’INTÉGRER D’AUTRES FORMES D’AUTHENTIFICATION</a:t>
            </a:r>
          </a:p>
          <a:p>
            <a:pPr algn="ctr">
              <a:lnSpc>
                <a:spcPts val="2635"/>
              </a:lnSpc>
              <a:spcBef>
                <a:spcPct val="0"/>
              </a:spcBef>
            </a:pPr>
          </a:p>
        </p:txBody>
      </p:sp>
      <p:sp>
        <p:nvSpPr>
          <p:cNvPr name="TextBox 14" id="14"/>
          <p:cNvSpPr txBox="true"/>
          <p:nvPr/>
        </p:nvSpPr>
        <p:spPr>
          <a:xfrm rot="0">
            <a:off x="14296218" y="4302318"/>
            <a:ext cx="3445193" cy="4955982"/>
          </a:xfrm>
          <a:prstGeom prst="rect">
            <a:avLst/>
          </a:prstGeom>
        </p:spPr>
        <p:txBody>
          <a:bodyPr anchor="t" rtlCol="false" tIns="0" lIns="0" bIns="0" rIns="0">
            <a:spAutoFit/>
          </a:bodyPr>
          <a:lstStyle/>
          <a:p>
            <a:pPr algn="ctr">
              <a:lnSpc>
                <a:spcPts val="2775"/>
              </a:lnSpc>
              <a:spcBef>
                <a:spcPct val="0"/>
              </a:spcBef>
            </a:pPr>
            <a:r>
              <a:rPr lang="en-US" b="true" sz="1982">
                <a:solidFill>
                  <a:srgbClr val="000000"/>
                </a:solidFill>
                <a:latin typeface="Helvetica World Bold"/>
                <a:ea typeface="Helvetica World Bold"/>
                <a:cs typeface="Helvetica World Bold"/>
                <a:sym typeface="Helvetica World Bold"/>
              </a:rPr>
              <a:t>- PANNES MA</a:t>
            </a:r>
            <a:r>
              <a:rPr lang="en-US" b="true" sz="1982">
                <a:solidFill>
                  <a:srgbClr val="000000"/>
                </a:solidFill>
                <a:latin typeface="Helvetica World Bold"/>
                <a:ea typeface="Helvetica World Bold"/>
                <a:cs typeface="Helvetica World Bold"/>
                <a:sym typeface="Helvetica World Bold"/>
              </a:rPr>
              <a:t>TÉRIELLES (LECTEUR NFC, SERVEUR)</a:t>
            </a:r>
          </a:p>
          <a:p>
            <a:pPr algn="ctr">
              <a:lnSpc>
                <a:spcPts val="2775"/>
              </a:lnSpc>
              <a:spcBef>
                <a:spcPct val="0"/>
              </a:spcBef>
            </a:pPr>
            <a:r>
              <a:rPr lang="en-US" b="true" sz="1982">
                <a:solidFill>
                  <a:srgbClr val="000000"/>
                </a:solidFill>
                <a:latin typeface="Helvetica World Bold"/>
                <a:ea typeface="Helvetica World Bold"/>
                <a:cs typeface="Helvetica World Bold"/>
                <a:sym typeface="Helvetica World Bold"/>
              </a:rPr>
              <a:t>- PROBLÈMES DE CYBERSÉCURITÉ ET DE CONFIDENTIALITÉ DES DONNÉES</a:t>
            </a:r>
          </a:p>
          <a:p>
            <a:pPr algn="ctr">
              <a:lnSpc>
                <a:spcPts val="2775"/>
              </a:lnSpc>
              <a:spcBef>
                <a:spcPct val="0"/>
              </a:spcBef>
            </a:pPr>
            <a:r>
              <a:rPr lang="en-US" b="true" sz="1982">
                <a:solidFill>
                  <a:srgbClr val="000000"/>
                </a:solidFill>
                <a:latin typeface="Helvetica World Bold"/>
                <a:ea typeface="Helvetica World Bold"/>
                <a:cs typeface="Helvetica World Bold"/>
                <a:sym typeface="Helvetica World Bold"/>
              </a:rPr>
              <a:t>- COÛT POTENTIEL POUR LA MAINTENANCE OU L’EXTENSION</a:t>
            </a:r>
          </a:p>
          <a:p>
            <a:pPr algn="ctr">
              <a:lnSpc>
                <a:spcPts val="2775"/>
              </a:lnSpc>
              <a:spcBef>
                <a:spcPct val="0"/>
              </a:spcBef>
            </a:pPr>
            <a:r>
              <a:rPr lang="en-US" b="true" sz="1982">
                <a:solidFill>
                  <a:srgbClr val="000000"/>
                </a:solidFill>
                <a:latin typeface="Helvetica World Bold"/>
                <a:ea typeface="Helvetica World Bold"/>
                <a:cs typeface="Helvetica World Bold"/>
                <a:sym typeface="Helvetica World Bold"/>
              </a:rPr>
              <a:t>- RÉSISTANCE AU CHANGEMENT OU MANQUE D’ADHÉSION DES UTILISATEURS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514350"/>
            <a:ext cx="3580551" cy="9258300"/>
            <a:chOff x="0" y="0"/>
            <a:chExt cx="554721" cy="1434353"/>
          </a:xfrm>
        </p:grpSpPr>
        <p:sp>
          <p:nvSpPr>
            <p:cNvPr name="Freeform 3" id="3"/>
            <p:cNvSpPr/>
            <p:nvPr/>
          </p:nvSpPr>
          <p:spPr>
            <a:xfrm flipH="true" flipV="false" rot="0">
              <a:off x="0" y="0"/>
              <a:ext cx="554721" cy="1434353"/>
            </a:xfrm>
            <a:custGeom>
              <a:avLst/>
              <a:gdLst/>
              <a:ahLst/>
              <a:cxnLst/>
              <a:rect r="r" b="b" t="t" l="l"/>
              <a:pathLst>
                <a:path h="1434353" w="554721">
                  <a:moveTo>
                    <a:pt x="554721" y="0"/>
                  </a:moveTo>
                  <a:lnTo>
                    <a:pt x="0" y="0"/>
                  </a:lnTo>
                  <a:lnTo>
                    <a:pt x="0" y="1434353"/>
                  </a:lnTo>
                  <a:lnTo>
                    <a:pt x="554721" y="1434353"/>
                  </a:lnTo>
                  <a:close/>
                </a:path>
              </a:pathLst>
            </a:custGeom>
            <a:blipFill>
              <a:blip r:embed="rId2"/>
              <a:stretch>
                <a:fillRect l="-36136" t="0" r="-36136" b="0"/>
              </a:stretch>
            </a:blipFill>
          </p:spPr>
        </p:sp>
      </p:grpSp>
      <p:grpSp>
        <p:nvGrpSpPr>
          <p:cNvPr name="Group 4" id="4"/>
          <p:cNvGrpSpPr/>
          <p:nvPr/>
        </p:nvGrpSpPr>
        <p:grpSpPr>
          <a:xfrm rot="0">
            <a:off x="17773650" y="-42358"/>
            <a:ext cx="556708" cy="55670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69533" y="0"/>
                  </a:moveTo>
                  <a:lnTo>
                    <a:pt x="743267" y="0"/>
                  </a:lnTo>
                  <a:cubicBezTo>
                    <a:pt x="761708" y="0"/>
                    <a:pt x="779394" y="7326"/>
                    <a:pt x="792434" y="20366"/>
                  </a:cubicBezTo>
                  <a:cubicBezTo>
                    <a:pt x="805474" y="33406"/>
                    <a:pt x="812800" y="51092"/>
                    <a:pt x="812800" y="69533"/>
                  </a:cubicBezTo>
                  <a:lnTo>
                    <a:pt x="812800" y="743267"/>
                  </a:lnTo>
                  <a:cubicBezTo>
                    <a:pt x="812800" y="761708"/>
                    <a:pt x="805474" y="779394"/>
                    <a:pt x="792434" y="792434"/>
                  </a:cubicBezTo>
                  <a:cubicBezTo>
                    <a:pt x="779394" y="805474"/>
                    <a:pt x="761708" y="812800"/>
                    <a:pt x="743267" y="812800"/>
                  </a:cubicBezTo>
                  <a:lnTo>
                    <a:pt x="69533" y="812800"/>
                  </a:lnTo>
                  <a:cubicBezTo>
                    <a:pt x="51092" y="812800"/>
                    <a:pt x="33406" y="805474"/>
                    <a:pt x="20366" y="792434"/>
                  </a:cubicBezTo>
                  <a:cubicBezTo>
                    <a:pt x="7326" y="779394"/>
                    <a:pt x="0" y="761708"/>
                    <a:pt x="0" y="743267"/>
                  </a:cubicBezTo>
                  <a:lnTo>
                    <a:pt x="0" y="69533"/>
                  </a:lnTo>
                  <a:cubicBezTo>
                    <a:pt x="0" y="51092"/>
                    <a:pt x="7326" y="33406"/>
                    <a:pt x="20366" y="20366"/>
                  </a:cubicBezTo>
                  <a:cubicBezTo>
                    <a:pt x="33406" y="7326"/>
                    <a:pt x="51092" y="0"/>
                    <a:pt x="69533" y="0"/>
                  </a:cubicBezTo>
                  <a:close/>
                </a:path>
              </a:pathLst>
            </a:custGeom>
            <a:solidFill>
              <a:srgbClr val="2E4033"/>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grpSp>
        <p:nvGrpSpPr>
          <p:cNvPr name="Group 7" id="7"/>
          <p:cNvGrpSpPr/>
          <p:nvPr/>
        </p:nvGrpSpPr>
        <p:grpSpPr>
          <a:xfrm rot="0">
            <a:off x="13911946" y="1057214"/>
            <a:ext cx="3347354" cy="8201086"/>
            <a:chOff x="0" y="0"/>
            <a:chExt cx="828385" cy="2029561"/>
          </a:xfrm>
        </p:grpSpPr>
        <p:sp>
          <p:nvSpPr>
            <p:cNvPr name="Freeform 8" id="8"/>
            <p:cNvSpPr/>
            <p:nvPr/>
          </p:nvSpPr>
          <p:spPr>
            <a:xfrm flipH="false" flipV="false" rot="0">
              <a:off x="0" y="0"/>
              <a:ext cx="828385" cy="2029561"/>
            </a:xfrm>
            <a:custGeom>
              <a:avLst/>
              <a:gdLst/>
              <a:ahLst/>
              <a:cxnLst/>
              <a:rect r="r" b="b" t="t" l="l"/>
              <a:pathLst>
                <a:path h="2029561" w="828385">
                  <a:moveTo>
                    <a:pt x="11564" y="0"/>
                  </a:moveTo>
                  <a:lnTo>
                    <a:pt x="816821" y="0"/>
                  </a:lnTo>
                  <a:cubicBezTo>
                    <a:pt x="823208" y="0"/>
                    <a:pt x="828385" y="5177"/>
                    <a:pt x="828385" y="11564"/>
                  </a:cubicBezTo>
                  <a:lnTo>
                    <a:pt x="828385" y="2017997"/>
                  </a:lnTo>
                  <a:cubicBezTo>
                    <a:pt x="828385" y="2021064"/>
                    <a:pt x="827167" y="2024005"/>
                    <a:pt x="824998" y="2026174"/>
                  </a:cubicBezTo>
                  <a:cubicBezTo>
                    <a:pt x="822830" y="2028343"/>
                    <a:pt x="819888" y="2029561"/>
                    <a:pt x="816821" y="2029561"/>
                  </a:cubicBezTo>
                  <a:lnTo>
                    <a:pt x="11564" y="2029561"/>
                  </a:lnTo>
                  <a:cubicBezTo>
                    <a:pt x="5177" y="2029561"/>
                    <a:pt x="0" y="2024384"/>
                    <a:pt x="0" y="2017997"/>
                  </a:cubicBezTo>
                  <a:lnTo>
                    <a:pt x="0" y="11564"/>
                  </a:lnTo>
                  <a:cubicBezTo>
                    <a:pt x="0" y="8497"/>
                    <a:pt x="1218" y="5556"/>
                    <a:pt x="3387" y="3387"/>
                  </a:cubicBezTo>
                  <a:cubicBezTo>
                    <a:pt x="5556" y="1218"/>
                    <a:pt x="8497" y="0"/>
                    <a:pt x="11564" y="0"/>
                  </a:cubicBezTo>
                  <a:close/>
                </a:path>
              </a:pathLst>
            </a:custGeom>
            <a:solidFill>
              <a:srgbClr val="EAEEEC"/>
            </a:solidFill>
          </p:spPr>
        </p:sp>
        <p:sp>
          <p:nvSpPr>
            <p:cNvPr name="TextBox 9" id="9"/>
            <p:cNvSpPr txBox="true"/>
            <p:nvPr/>
          </p:nvSpPr>
          <p:spPr>
            <a:xfrm>
              <a:off x="0" y="-38100"/>
              <a:ext cx="828385" cy="2067661"/>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4194023" y="2016534"/>
            <a:ext cx="2783200" cy="362889"/>
            <a:chOff x="0" y="0"/>
            <a:chExt cx="3710933" cy="483852"/>
          </a:xfrm>
        </p:grpSpPr>
        <p:sp>
          <p:nvSpPr>
            <p:cNvPr name="Freeform 11" id="11"/>
            <p:cNvSpPr/>
            <p:nvPr/>
          </p:nvSpPr>
          <p:spPr>
            <a:xfrm flipH="false" flipV="false" rot="0">
              <a:off x="0" y="0"/>
              <a:ext cx="483852" cy="483852"/>
            </a:xfrm>
            <a:custGeom>
              <a:avLst/>
              <a:gdLst/>
              <a:ahLst/>
              <a:cxnLst/>
              <a:rect r="r" b="b" t="t" l="l"/>
              <a:pathLst>
                <a:path h="483852" w="483852">
                  <a:moveTo>
                    <a:pt x="0" y="0"/>
                  </a:moveTo>
                  <a:lnTo>
                    <a:pt x="483852" y="0"/>
                  </a:lnTo>
                  <a:lnTo>
                    <a:pt x="483852" y="483852"/>
                  </a:lnTo>
                  <a:lnTo>
                    <a:pt x="0" y="483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748095" y="-17434"/>
              <a:ext cx="2962838" cy="480906"/>
            </a:xfrm>
            <a:prstGeom prst="rect">
              <a:avLst/>
            </a:prstGeom>
          </p:spPr>
          <p:txBody>
            <a:bodyPr anchor="t" rtlCol="false" tIns="0" lIns="0" bIns="0" rIns="0">
              <a:spAutoFit/>
            </a:bodyPr>
            <a:lstStyle/>
            <a:p>
              <a:pPr algn="l">
                <a:lnSpc>
                  <a:spcPts val="2800"/>
                </a:lnSpc>
              </a:pPr>
              <a:r>
                <a:rPr lang="en-US" sz="2000" b="true">
                  <a:solidFill>
                    <a:srgbClr val="2E4033"/>
                  </a:solidFill>
                  <a:latin typeface="Helvetica World Bold"/>
                  <a:ea typeface="Helvetica World Bold"/>
                  <a:cs typeface="Helvetica World Bold"/>
                  <a:sym typeface="Helvetica World Bold"/>
                </a:rPr>
                <a:t>Simplicité</a:t>
              </a:r>
            </a:p>
          </p:txBody>
        </p:sp>
      </p:grpSp>
      <p:grpSp>
        <p:nvGrpSpPr>
          <p:cNvPr name="Group 13" id="13"/>
          <p:cNvGrpSpPr/>
          <p:nvPr/>
        </p:nvGrpSpPr>
        <p:grpSpPr>
          <a:xfrm rot="0">
            <a:off x="14194023" y="2818260"/>
            <a:ext cx="2783200" cy="362889"/>
            <a:chOff x="0" y="0"/>
            <a:chExt cx="3710933" cy="483852"/>
          </a:xfrm>
        </p:grpSpPr>
        <p:sp>
          <p:nvSpPr>
            <p:cNvPr name="Freeform 14" id="14"/>
            <p:cNvSpPr/>
            <p:nvPr/>
          </p:nvSpPr>
          <p:spPr>
            <a:xfrm flipH="false" flipV="false" rot="0">
              <a:off x="0" y="0"/>
              <a:ext cx="483852" cy="483852"/>
            </a:xfrm>
            <a:custGeom>
              <a:avLst/>
              <a:gdLst/>
              <a:ahLst/>
              <a:cxnLst/>
              <a:rect r="r" b="b" t="t" l="l"/>
              <a:pathLst>
                <a:path h="483852" w="483852">
                  <a:moveTo>
                    <a:pt x="0" y="0"/>
                  </a:moveTo>
                  <a:lnTo>
                    <a:pt x="483852" y="0"/>
                  </a:lnTo>
                  <a:lnTo>
                    <a:pt x="483852" y="483852"/>
                  </a:lnTo>
                  <a:lnTo>
                    <a:pt x="0" y="483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748095" y="-17434"/>
              <a:ext cx="2962838" cy="480621"/>
            </a:xfrm>
            <a:prstGeom prst="rect">
              <a:avLst/>
            </a:prstGeom>
          </p:spPr>
          <p:txBody>
            <a:bodyPr anchor="t" rtlCol="false" tIns="0" lIns="0" bIns="0" rIns="0">
              <a:spAutoFit/>
            </a:bodyPr>
            <a:lstStyle/>
            <a:p>
              <a:pPr algn="l">
                <a:lnSpc>
                  <a:spcPts val="2800"/>
                </a:lnSpc>
              </a:pPr>
              <a:r>
                <a:rPr lang="en-US" sz="2000" b="true">
                  <a:solidFill>
                    <a:srgbClr val="2E4033"/>
                  </a:solidFill>
                  <a:latin typeface="Helvetica World Bold"/>
                  <a:ea typeface="Helvetica World Bold"/>
                  <a:cs typeface="Helvetica World Bold"/>
                  <a:sym typeface="Helvetica World Bold"/>
                </a:rPr>
                <a:t>Innovation</a:t>
              </a:r>
            </a:p>
          </p:txBody>
        </p:sp>
      </p:grpSp>
      <p:grpSp>
        <p:nvGrpSpPr>
          <p:cNvPr name="Group 16" id="16"/>
          <p:cNvGrpSpPr/>
          <p:nvPr/>
        </p:nvGrpSpPr>
        <p:grpSpPr>
          <a:xfrm rot="0">
            <a:off x="14194023" y="3619986"/>
            <a:ext cx="2783200" cy="362889"/>
            <a:chOff x="0" y="0"/>
            <a:chExt cx="3710933" cy="483852"/>
          </a:xfrm>
        </p:grpSpPr>
        <p:sp>
          <p:nvSpPr>
            <p:cNvPr name="Freeform 17" id="17"/>
            <p:cNvSpPr/>
            <p:nvPr/>
          </p:nvSpPr>
          <p:spPr>
            <a:xfrm flipH="false" flipV="false" rot="0">
              <a:off x="0" y="0"/>
              <a:ext cx="483852" cy="483852"/>
            </a:xfrm>
            <a:custGeom>
              <a:avLst/>
              <a:gdLst/>
              <a:ahLst/>
              <a:cxnLst/>
              <a:rect r="r" b="b" t="t" l="l"/>
              <a:pathLst>
                <a:path h="483852" w="483852">
                  <a:moveTo>
                    <a:pt x="0" y="0"/>
                  </a:moveTo>
                  <a:lnTo>
                    <a:pt x="483852" y="0"/>
                  </a:lnTo>
                  <a:lnTo>
                    <a:pt x="483852" y="483852"/>
                  </a:lnTo>
                  <a:lnTo>
                    <a:pt x="0" y="483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748095" y="-17434"/>
              <a:ext cx="2962838" cy="480906"/>
            </a:xfrm>
            <a:prstGeom prst="rect">
              <a:avLst/>
            </a:prstGeom>
          </p:spPr>
          <p:txBody>
            <a:bodyPr anchor="t" rtlCol="false" tIns="0" lIns="0" bIns="0" rIns="0">
              <a:spAutoFit/>
            </a:bodyPr>
            <a:lstStyle/>
            <a:p>
              <a:pPr algn="l">
                <a:lnSpc>
                  <a:spcPts val="2800"/>
                </a:lnSpc>
              </a:pPr>
              <a:r>
                <a:rPr lang="en-US" sz="2000" b="true">
                  <a:solidFill>
                    <a:srgbClr val="2E4033"/>
                  </a:solidFill>
                  <a:latin typeface="Helvetica World Bold"/>
                  <a:ea typeface="Helvetica World Bold"/>
                  <a:cs typeface="Helvetica World Bold"/>
                  <a:sym typeface="Helvetica World Bold"/>
                </a:rPr>
                <a:t>Fiabilité</a:t>
              </a:r>
            </a:p>
          </p:txBody>
        </p:sp>
      </p:grpSp>
      <p:grpSp>
        <p:nvGrpSpPr>
          <p:cNvPr name="Group 19" id="19"/>
          <p:cNvGrpSpPr/>
          <p:nvPr/>
        </p:nvGrpSpPr>
        <p:grpSpPr>
          <a:xfrm rot="0">
            <a:off x="14194023" y="4421712"/>
            <a:ext cx="2783200" cy="362889"/>
            <a:chOff x="0" y="0"/>
            <a:chExt cx="3710933" cy="483852"/>
          </a:xfrm>
        </p:grpSpPr>
        <p:sp>
          <p:nvSpPr>
            <p:cNvPr name="Freeform 20" id="20"/>
            <p:cNvSpPr/>
            <p:nvPr/>
          </p:nvSpPr>
          <p:spPr>
            <a:xfrm flipH="false" flipV="false" rot="0">
              <a:off x="0" y="0"/>
              <a:ext cx="483852" cy="483852"/>
            </a:xfrm>
            <a:custGeom>
              <a:avLst/>
              <a:gdLst/>
              <a:ahLst/>
              <a:cxnLst/>
              <a:rect r="r" b="b" t="t" l="l"/>
              <a:pathLst>
                <a:path h="483852" w="483852">
                  <a:moveTo>
                    <a:pt x="0" y="0"/>
                  </a:moveTo>
                  <a:lnTo>
                    <a:pt x="483852" y="0"/>
                  </a:lnTo>
                  <a:lnTo>
                    <a:pt x="483852" y="483852"/>
                  </a:lnTo>
                  <a:lnTo>
                    <a:pt x="0" y="483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748095" y="-17434"/>
              <a:ext cx="2962838" cy="480906"/>
            </a:xfrm>
            <a:prstGeom prst="rect">
              <a:avLst/>
            </a:prstGeom>
          </p:spPr>
          <p:txBody>
            <a:bodyPr anchor="t" rtlCol="false" tIns="0" lIns="0" bIns="0" rIns="0">
              <a:spAutoFit/>
            </a:bodyPr>
            <a:lstStyle/>
            <a:p>
              <a:pPr algn="l">
                <a:lnSpc>
                  <a:spcPts val="2800"/>
                </a:lnSpc>
              </a:pPr>
              <a:r>
                <a:rPr lang="en-US" sz="2000" b="true">
                  <a:solidFill>
                    <a:srgbClr val="2E4033"/>
                  </a:solidFill>
                  <a:latin typeface="Helvetica World Bold"/>
                  <a:ea typeface="Helvetica World Bold"/>
                  <a:cs typeface="Helvetica World Bold"/>
                  <a:sym typeface="Helvetica World Bold"/>
                </a:rPr>
                <a:t>Accessibilité</a:t>
              </a:r>
            </a:p>
          </p:txBody>
        </p:sp>
      </p:grpSp>
      <p:grpSp>
        <p:nvGrpSpPr>
          <p:cNvPr name="Group 22" id="22"/>
          <p:cNvGrpSpPr/>
          <p:nvPr/>
        </p:nvGrpSpPr>
        <p:grpSpPr>
          <a:xfrm rot="0">
            <a:off x="14194023" y="5223439"/>
            <a:ext cx="2783200" cy="362889"/>
            <a:chOff x="0" y="0"/>
            <a:chExt cx="3710933" cy="483852"/>
          </a:xfrm>
        </p:grpSpPr>
        <p:sp>
          <p:nvSpPr>
            <p:cNvPr name="Freeform 23" id="23"/>
            <p:cNvSpPr/>
            <p:nvPr/>
          </p:nvSpPr>
          <p:spPr>
            <a:xfrm flipH="false" flipV="false" rot="0">
              <a:off x="0" y="0"/>
              <a:ext cx="483852" cy="483852"/>
            </a:xfrm>
            <a:custGeom>
              <a:avLst/>
              <a:gdLst/>
              <a:ahLst/>
              <a:cxnLst/>
              <a:rect r="r" b="b" t="t" l="l"/>
              <a:pathLst>
                <a:path h="483852" w="483852">
                  <a:moveTo>
                    <a:pt x="0" y="0"/>
                  </a:moveTo>
                  <a:lnTo>
                    <a:pt x="483852" y="0"/>
                  </a:lnTo>
                  <a:lnTo>
                    <a:pt x="483852" y="483852"/>
                  </a:lnTo>
                  <a:lnTo>
                    <a:pt x="0" y="483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748095" y="-17434"/>
              <a:ext cx="2962838" cy="480906"/>
            </a:xfrm>
            <a:prstGeom prst="rect">
              <a:avLst/>
            </a:prstGeom>
          </p:spPr>
          <p:txBody>
            <a:bodyPr anchor="t" rtlCol="false" tIns="0" lIns="0" bIns="0" rIns="0">
              <a:spAutoFit/>
            </a:bodyPr>
            <a:lstStyle/>
            <a:p>
              <a:pPr algn="l">
                <a:lnSpc>
                  <a:spcPts val="2800"/>
                </a:lnSpc>
              </a:pPr>
              <a:r>
                <a:rPr lang="en-US" sz="2000" b="true">
                  <a:solidFill>
                    <a:srgbClr val="2E4033"/>
                  </a:solidFill>
                  <a:latin typeface="Helvetica World Bold"/>
                  <a:ea typeface="Helvetica World Bold"/>
                  <a:cs typeface="Helvetica World Bold"/>
                  <a:sym typeface="Helvetica World Bold"/>
                </a:rPr>
                <a:t>Sécurité</a:t>
              </a:r>
            </a:p>
          </p:txBody>
        </p:sp>
      </p:grpSp>
      <p:sp>
        <p:nvSpPr>
          <p:cNvPr name="Freeform 25" id="25"/>
          <p:cNvSpPr/>
          <p:nvPr/>
        </p:nvSpPr>
        <p:spPr>
          <a:xfrm flipH="false" flipV="false" rot="0">
            <a:off x="4417584" y="3625921"/>
            <a:ext cx="8923720" cy="5945428"/>
          </a:xfrm>
          <a:custGeom>
            <a:avLst/>
            <a:gdLst/>
            <a:ahLst/>
            <a:cxnLst/>
            <a:rect r="r" b="b" t="t" l="l"/>
            <a:pathLst>
              <a:path h="5945428" w="8923720">
                <a:moveTo>
                  <a:pt x="0" y="0"/>
                </a:moveTo>
                <a:lnTo>
                  <a:pt x="8923720" y="0"/>
                </a:lnTo>
                <a:lnTo>
                  <a:pt x="8923720" y="5945428"/>
                </a:lnTo>
                <a:lnTo>
                  <a:pt x="0" y="5945428"/>
                </a:lnTo>
                <a:lnTo>
                  <a:pt x="0" y="0"/>
                </a:lnTo>
                <a:close/>
              </a:path>
            </a:pathLst>
          </a:custGeom>
          <a:blipFill>
            <a:blip r:embed="rId5"/>
            <a:stretch>
              <a:fillRect l="0" t="0" r="0" b="0"/>
            </a:stretch>
          </a:blipFill>
        </p:spPr>
      </p:sp>
      <p:sp>
        <p:nvSpPr>
          <p:cNvPr name="TextBox 26" id="26"/>
          <p:cNvSpPr txBox="true"/>
          <p:nvPr/>
        </p:nvSpPr>
        <p:spPr>
          <a:xfrm rot="0">
            <a:off x="4620014" y="885825"/>
            <a:ext cx="7060045" cy="1392243"/>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Helvetica World Bold"/>
                <a:ea typeface="Helvetica World Bold"/>
                <a:cs typeface="Helvetica World Bold"/>
                <a:sym typeface="Helvetica World Bold"/>
              </a:rPr>
              <a:t>REPONSE DEV</a:t>
            </a:r>
          </a:p>
        </p:txBody>
      </p:sp>
      <p:sp>
        <p:nvSpPr>
          <p:cNvPr name="TextBox 27" id="27"/>
          <p:cNvSpPr txBox="true"/>
          <p:nvPr/>
        </p:nvSpPr>
        <p:spPr>
          <a:xfrm rot="0">
            <a:off x="4620014" y="2198375"/>
            <a:ext cx="8139796" cy="396238"/>
          </a:xfrm>
          <a:prstGeom prst="rect">
            <a:avLst/>
          </a:prstGeom>
        </p:spPr>
        <p:txBody>
          <a:bodyPr anchor="t" rtlCol="false" tIns="0" lIns="0" bIns="0" rIns="0">
            <a:spAutoFit/>
          </a:bodyPr>
          <a:lstStyle/>
          <a:p>
            <a:pPr algn="l">
              <a:lnSpc>
                <a:spcPts val="3360"/>
              </a:lnSpc>
            </a:pPr>
            <a:r>
              <a:rPr lang="en-US" sz="2400">
                <a:solidFill>
                  <a:srgbClr val="000000"/>
                </a:solidFill>
                <a:latin typeface="Helvetica World"/>
                <a:ea typeface="Helvetica World"/>
                <a:cs typeface="Helvetica World"/>
                <a:sym typeface="Helvetica World"/>
              </a:rPr>
              <a:t>NOS CHOIX POUR UNE SOLUTION INNOVANTE</a:t>
            </a:r>
          </a:p>
        </p:txBody>
      </p:sp>
      <p:sp>
        <p:nvSpPr>
          <p:cNvPr name="TextBox 28" id="28"/>
          <p:cNvSpPr txBox="true"/>
          <p:nvPr/>
        </p:nvSpPr>
        <p:spPr>
          <a:xfrm rot="0">
            <a:off x="4539531" y="3848903"/>
            <a:ext cx="3333097" cy="395335"/>
          </a:xfrm>
          <a:prstGeom prst="rect">
            <a:avLst/>
          </a:prstGeom>
        </p:spPr>
        <p:txBody>
          <a:bodyPr anchor="t" rtlCol="false" tIns="0" lIns="0" bIns="0" rIns="0">
            <a:spAutoFit/>
          </a:bodyPr>
          <a:lstStyle/>
          <a:p>
            <a:pPr algn="l">
              <a:lnSpc>
                <a:spcPts val="1119"/>
              </a:lnSpc>
            </a:pPr>
            <a:r>
              <a:rPr lang="en-US" sz="799">
                <a:solidFill>
                  <a:srgbClr val="758D7C"/>
                </a:solidFill>
                <a:latin typeface="Helvetica World"/>
                <a:ea typeface="Helvetica World"/>
                <a:cs typeface="Helvetica World"/>
                <a:sym typeface="Helvetica World"/>
              </a:rPr>
              <a:t>Nous avons choisi de développer une solution complète et moderne reposant sur la technologie NFC afin de dématérialiser et simplifier le processus d’émargement.</a:t>
            </a:r>
          </a:p>
        </p:txBody>
      </p:sp>
      <p:sp>
        <p:nvSpPr>
          <p:cNvPr name="TextBox 29" id="29"/>
          <p:cNvSpPr txBox="true"/>
          <p:nvPr/>
        </p:nvSpPr>
        <p:spPr>
          <a:xfrm rot="0">
            <a:off x="14375913" y="6630072"/>
            <a:ext cx="2398692" cy="1782444"/>
          </a:xfrm>
          <a:prstGeom prst="rect">
            <a:avLst/>
          </a:prstGeom>
        </p:spPr>
        <p:txBody>
          <a:bodyPr anchor="t" rtlCol="false" tIns="0" lIns="0" bIns="0" rIns="0">
            <a:spAutoFit/>
          </a:bodyPr>
          <a:lstStyle/>
          <a:p>
            <a:pPr algn="l">
              <a:lnSpc>
                <a:spcPts val="2240"/>
              </a:lnSpc>
            </a:pPr>
            <a:r>
              <a:rPr lang="en-US" sz="1600" i="true">
                <a:solidFill>
                  <a:srgbClr val="000000"/>
                </a:solidFill>
                <a:latin typeface="Helvetica World Italics"/>
                <a:ea typeface="Helvetica World Italics"/>
                <a:cs typeface="Helvetica World Italics"/>
                <a:sym typeface="Helvetica World Italics"/>
              </a:rPr>
              <a:t>Simplicité, innovation et sécurité : des valeurs essentielles pour moderniser la gestion des présences et faciliter la vie de tous les utilisateurs.</a:t>
            </a:r>
          </a:p>
        </p:txBody>
      </p:sp>
      <p:sp>
        <p:nvSpPr>
          <p:cNvPr name="TextBox 30" id="30"/>
          <p:cNvSpPr txBox="true"/>
          <p:nvPr/>
        </p:nvSpPr>
        <p:spPr>
          <a:xfrm rot="0">
            <a:off x="514350" y="9886796"/>
            <a:ext cx="3826560" cy="281342"/>
          </a:xfrm>
          <a:prstGeom prst="rect">
            <a:avLst/>
          </a:prstGeom>
        </p:spPr>
        <p:txBody>
          <a:bodyPr anchor="t" rtlCol="false" tIns="0" lIns="0" bIns="0" rIns="0">
            <a:spAutoFit/>
          </a:bodyPr>
          <a:lstStyle/>
          <a:p>
            <a:pPr algn="just">
              <a:lnSpc>
                <a:spcPts val="2342"/>
              </a:lnSpc>
            </a:pPr>
            <a:r>
              <a:rPr lang="en-US" sz="1673">
                <a:solidFill>
                  <a:srgbClr val="000000"/>
                </a:solidFill>
                <a:latin typeface="Helvetica World"/>
                <a:ea typeface="Helvetica World"/>
                <a:cs typeface="Helvetica World"/>
                <a:sym typeface="Helvetica World"/>
              </a:rPr>
              <a:t>V1 I Soutenance I 04/07/2025</a:t>
            </a:r>
          </a:p>
        </p:txBody>
      </p:sp>
      <p:sp>
        <p:nvSpPr>
          <p:cNvPr name="TextBox 31" id="31"/>
          <p:cNvSpPr txBox="true"/>
          <p:nvPr/>
        </p:nvSpPr>
        <p:spPr>
          <a:xfrm rot="0">
            <a:off x="10870888" y="4022758"/>
            <a:ext cx="2271121" cy="1231265"/>
          </a:xfrm>
          <a:prstGeom prst="rect">
            <a:avLst/>
          </a:prstGeom>
        </p:spPr>
        <p:txBody>
          <a:bodyPr anchor="t" rtlCol="false" tIns="0" lIns="0" bIns="0" rIns="0">
            <a:spAutoFit/>
          </a:bodyPr>
          <a:lstStyle/>
          <a:p>
            <a:pPr algn="l" marL="302259" indent="-151129" lvl="1">
              <a:lnSpc>
                <a:spcPts val="1959"/>
              </a:lnSpc>
              <a:buFont typeface="Arial"/>
              <a:buChar char="•"/>
            </a:pPr>
            <a:r>
              <a:rPr lang="en-US" sz="1399">
                <a:solidFill>
                  <a:srgbClr val="000000"/>
                </a:solidFill>
                <a:latin typeface="Open Sans"/>
                <a:ea typeface="Open Sans"/>
                <a:cs typeface="Open Sans"/>
                <a:sym typeface="Open Sans"/>
              </a:rPr>
              <a:t>optimisation</a:t>
            </a:r>
          </a:p>
          <a:p>
            <a:pPr algn="l" marL="302259" indent="-151129" lvl="1">
              <a:lnSpc>
                <a:spcPts val="1959"/>
              </a:lnSpc>
              <a:buFont typeface="Arial"/>
              <a:buChar char="•"/>
            </a:pPr>
            <a:r>
              <a:rPr lang="en-US" sz="1399">
                <a:solidFill>
                  <a:srgbClr val="000000"/>
                </a:solidFill>
                <a:latin typeface="Open Sans"/>
                <a:ea typeface="Open Sans"/>
                <a:cs typeface="Open Sans"/>
                <a:sym typeface="Open Sans"/>
              </a:rPr>
              <a:t>main libre</a:t>
            </a:r>
          </a:p>
          <a:p>
            <a:pPr algn="l" marL="302259" indent="-151129" lvl="1">
              <a:lnSpc>
                <a:spcPts val="1959"/>
              </a:lnSpc>
              <a:buFont typeface="Arial"/>
              <a:buChar char="•"/>
            </a:pPr>
            <a:r>
              <a:rPr lang="en-US" sz="1399">
                <a:solidFill>
                  <a:srgbClr val="000000"/>
                </a:solidFill>
                <a:latin typeface="Open Sans"/>
                <a:ea typeface="Open Sans"/>
                <a:cs typeface="Open Sans"/>
                <a:sym typeface="Open Sans"/>
              </a:rPr>
              <a:t>automatisation</a:t>
            </a:r>
          </a:p>
          <a:p>
            <a:pPr algn="l" marL="302259" indent="-151129" lvl="1">
              <a:lnSpc>
                <a:spcPts val="1959"/>
              </a:lnSpc>
              <a:buFont typeface="Arial"/>
              <a:buChar char="•"/>
            </a:pPr>
            <a:r>
              <a:rPr lang="en-US" sz="1399">
                <a:solidFill>
                  <a:srgbClr val="000000"/>
                </a:solidFill>
                <a:latin typeface="Open Sans"/>
                <a:ea typeface="Open Sans"/>
                <a:cs typeface="Open Sans"/>
                <a:sym typeface="Open Sans"/>
              </a:rPr>
              <a:t>sécurité</a:t>
            </a:r>
          </a:p>
          <a:p>
            <a:pPr algn="l" marL="302259" indent="-151129" lvl="1">
              <a:lnSpc>
                <a:spcPts val="1959"/>
              </a:lnSpc>
              <a:buFont typeface="Arial"/>
              <a:buChar char="•"/>
            </a:pPr>
            <a:r>
              <a:rPr lang="en-US" sz="1399">
                <a:solidFill>
                  <a:srgbClr val="000000"/>
                </a:solidFill>
                <a:latin typeface="Open Sans"/>
                <a:ea typeface="Open Sans"/>
                <a:cs typeface="Open Sans"/>
                <a:sym typeface="Open Sans"/>
              </a:rPr>
              <a:t>efficase</a:t>
            </a:r>
          </a:p>
        </p:txBody>
      </p:sp>
      <p:sp>
        <p:nvSpPr>
          <p:cNvPr name="TextBox 32" id="32"/>
          <p:cNvSpPr txBox="true"/>
          <p:nvPr/>
        </p:nvSpPr>
        <p:spPr>
          <a:xfrm rot="0">
            <a:off x="17792477" y="9705962"/>
            <a:ext cx="152400" cy="219075"/>
          </a:xfrm>
          <a:prstGeom prst="rect">
            <a:avLst/>
          </a:prstGeom>
        </p:spPr>
        <p:txBody>
          <a:bodyPr anchor="t" rtlCol="false" tIns="0" lIns="0" bIns="0" rIns="0" wrap="none">
            <a:spAutoFit/>
          </a:bodyPr>
          <a:lstStyle/>
          <a:p>
            <a:pPr algn="ctr">
              <a:lnSpc>
                <a:spcPts val="4775"/>
              </a:lnSpc>
              <a:spcBef>
                <a:spcPct val="0"/>
              </a:spcBef>
            </a:pPr>
            <a:r>
              <a:rPr lang="en-US" sz="3410">
                <a:solidFill>
                  <a:srgbClr val="000000"/>
                </a:solidFill>
                <a:latin typeface="Open Sans"/>
                <a:ea typeface="Open Sans"/>
                <a:cs typeface="Open Sans"/>
                <a:sym typeface="Open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DAGsJ-eTISA</dc:identifier>
  <dcterms:modified xsi:type="dcterms:W3CDTF">2011-08-01T06:04:30Z</dcterms:modified>
  <cp:revision>1</cp:revision>
  <dc:title>Présentation Projet Entreprise Moderne Sobre Professionnel Blanc Gris Vert</dc:title>
</cp:coreProperties>
</file>